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Default Extension="pict" ContentType="image/pict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63D22-E3CF-4147-9A83-217557AB513B}" type="datetimeFigureOut">
              <a:rPr lang="en-US" smtClean="0"/>
              <a:pPr/>
              <a:t>8/28/14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02C47-5C37-DE48-ACCC-603888E52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63D22-E3CF-4147-9A83-217557AB513B}" type="datetimeFigureOut">
              <a:rPr lang="en-US" smtClean="0"/>
              <a:pPr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02C47-5C37-DE48-ACCC-603888E52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63D22-E3CF-4147-9A83-217557AB513B}" type="datetimeFigureOut">
              <a:rPr lang="en-US" smtClean="0"/>
              <a:pPr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02C47-5C37-DE48-ACCC-603888E52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63D22-E3CF-4147-9A83-217557AB513B}" type="datetimeFigureOut">
              <a:rPr lang="en-US" smtClean="0"/>
              <a:pPr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02C47-5C37-DE48-ACCC-603888E52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63D22-E3CF-4147-9A83-217557AB513B}" type="datetimeFigureOut">
              <a:rPr lang="en-US" smtClean="0"/>
              <a:pPr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02C47-5C37-DE48-ACCC-603888E52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63D22-E3CF-4147-9A83-217557AB513B}" type="datetimeFigureOut">
              <a:rPr lang="en-US" smtClean="0"/>
              <a:pPr/>
              <a:t>8/28/14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02C47-5C37-DE48-ACCC-603888E52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63D22-E3CF-4147-9A83-217557AB513B}" type="datetimeFigureOut">
              <a:rPr lang="en-US" smtClean="0"/>
              <a:pPr/>
              <a:t>8/28/14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02C47-5C37-DE48-ACCC-603888E52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63D22-E3CF-4147-9A83-217557AB513B}" type="datetimeFigureOut">
              <a:rPr lang="en-US" smtClean="0"/>
              <a:pPr/>
              <a:t>8/28/14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02C47-5C37-DE48-ACCC-603888E52B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63D22-E3CF-4147-9A83-217557AB513B}" type="datetimeFigureOut">
              <a:rPr lang="en-US" smtClean="0"/>
              <a:pPr/>
              <a:t>8/28/14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02C47-5C37-DE48-ACCC-603888E52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63D22-E3CF-4147-9A83-217557AB513B}" type="datetimeFigureOut">
              <a:rPr lang="en-US" smtClean="0"/>
              <a:pPr/>
              <a:t>8/28/14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5902C47-5C37-DE48-ACCC-603888E52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EA63D22-E3CF-4147-9A83-217557AB513B}" type="datetimeFigureOut">
              <a:rPr lang="en-US" smtClean="0"/>
              <a:pPr/>
              <a:t>8/28/14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02C47-5C37-DE48-ACCC-603888E52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EA63D22-E3CF-4147-9A83-217557AB513B}" type="datetimeFigureOut">
              <a:rPr lang="en-US" smtClean="0"/>
              <a:pPr/>
              <a:t>8/28/14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5902C47-5C37-DE48-ACCC-603888E52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Macintosh%20HD:Users:cdymek:Desktop:Phrases_Clauses_Notetaking.docx!OLE_LINK2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Phrases and Clauses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Ms. </a:t>
            </a:r>
            <a:r>
              <a:rPr lang="en-US" dirty="0" err="1" smtClean="0"/>
              <a:t>Dymek</a:t>
            </a:r>
            <a:endParaRPr lang="en-US" dirty="0" smtClean="0"/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 English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7"/>
            <a:ext cx="9144000" cy="1525763"/>
          </a:xfrm>
        </p:spPr>
        <p:txBody>
          <a:bodyPr>
            <a:noAutofit/>
          </a:bodyPr>
          <a:lstStyle/>
          <a:p>
            <a:r>
              <a:rPr lang="en-US" sz="3000" dirty="0" smtClean="0"/>
              <a:t>Practice A: Identify whether each is a phrase (P) or clause (C). They do not have punctuation, but that does not mean they are not clauses!</a:t>
            </a:r>
            <a:br>
              <a:rPr lang="en-US" sz="3000" dirty="0" smtClean="0"/>
            </a:b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351" y="2243200"/>
            <a:ext cx="864256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1.	Stepping through the waterfall		_____	</a:t>
            </a:r>
          </a:p>
          <a:p>
            <a:pPr>
              <a:buNone/>
            </a:pPr>
            <a:r>
              <a:rPr lang="en-US" dirty="0" smtClean="0"/>
              <a:t>2.	Carrying all of her groceries		_____	</a:t>
            </a:r>
          </a:p>
          <a:p>
            <a:pPr>
              <a:buNone/>
            </a:pPr>
            <a:r>
              <a:rPr lang="en-US" dirty="0" smtClean="0"/>
              <a:t>3.	Poe eats bugs				_____	</a:t>
            </a:r>
          </a:p>
          <a:p>
            <a:pPr>
              <a:buNone/>
            </a:pPr>
            <a:r>
              <a:rPr lang="en-US" dirty="0" smtClean="0"/>
              <a:t>4. Because I said so				_____</a:t>
            </a:r>
          </a:p>
          <a:p>
            <a:pPr>
              <a:buNone/>
            </a:pPr>
            <a:r>
              <a:rPr lang="en-US" dirty="0" smtClean="0"/>
              <a:t>5. Since Bernie is super strong		_____</a:t>
            </a:r>
          </a:p>
          <a:p>
            <a:pPr>
              <a:buNone/>
            </a:pPr>
            <a:r>
              <a:rPr lang="en-US" dirty="0" smtClean="0"/>
              <a:t>6. The best month				_____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20074" y="4967177"/>
            <a:ext cx="619539" cy="47705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P</a:t>
            </a:r>
            <a:endParaRPr lang="en-US" sz="2500" dirty="0"/>
          </a:p>
        </p:txBody>
      </p:sp>
      <p:sp>
        <p:nvSpPr>
          <p:cNvPr id="6" name="TextBox 5"/>
          <p:cNvSpPr txBox="1"/>
          <p:nvPr/>
        </p:nvSpPr>
        <p:spPr>
          <a:xfrm>
            <a:off x="6920074" y="2799169"/>
            <a:ext cx="619539" cy="47705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P</a:t>
            </a:r>
            <a:endParaRPr lang="en-US" sz="2500" dirty="0"/>
          </a:p>
        </p:txBody>
      </p:sp>
      <p:sp>
        <p:nvSpPr>
          <p:cNvPr id="7" name="TextBox 6"/>
          <p:cNvSpPr txBox="1"/>
          <p:nvPr/>
        </p:nvSpPr>
        <p:spPr>
          <a:xfrm>
            <a:off x="6920074" y="2243200"/>
            <a:ext cx="619539" cy="47705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P</a:t>
            </a:r>
            <a:endParaRPr lang="en-US" sz="2500" dirty="0"/>
          </a:p>
        </p:txBody>
      </p:sp>
      <p:sp>
        <p:nvSpPr>
          <p:cNvPr id="8" name="TextBox 7"/>
          <p:cNvSpPr txBox="1"/>
          <p:nvPr/>
        </p:nvSpPr>
        <p:spPr>
          <a:xfrm>
            <a:off x="6920074" y="3310965"/>
            <a:ext cx="562708" cy="4770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C</a:t>
            </a:r>
            <a:endParaRPr lang="en-US" sz="2500" dirty="0"/>
          </a:p>
        </p:txBody>
      </p:sp>
      <p:sp>
        <p:nvSpPr>
          <p:cNvPr id="9" name="TextBox 8"/>
          <p:cNvSpPr txBox="1"/>
          <p:nvPr/>
        </p:nvSpPr>
        <p:spPr>
          <a:xfrm>
            <a:off x="6920074" y="3884469"/>
            <a:ext cx="562708" cy="4770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C</a:t>
            </a:r>
            <a:endParaRPr lang="en-US" sz="2500" dirty="0"/>
          </a:p>
        </p:txBody>
      </p:sp>
      <p:sp>
        <p:nvSpPr>
          <p:cNvPr id="10" name="TextBox 9"/>
          <p:cNvSpPr txBox="1"/>
          <p:nvPr/>
        </p:nvSpPr>
        <p:spPr>
          <a:xfrm>
            <a:off x="6928674" y="4474048"/>
            <a:ext cx="562708" cy="4770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C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7529"/>
            <a:ext cx="5498404" cy="1143000"/>
          </a:xfrm>
        </p:spPr>
        <p:txBody>
          <a:bodyPr>
            <a:noAutofit/>
          </a:bodyPr>
          <a:lstStyle/>
          <a:p>
            <a:r>
              <a:rPr lang="en-US" sz="2500" i="1" dirty="0" smtClean="0"/>
              <a:t>Practice B: </a:t>
            </a:r>
            <a:r>
              <a:rPr lang="en-US" sz="2500" dirty="0" smtClean="0"/>
              <a:t>Identify whether each is an independent clause (I) or dependent clause (D).  </a:t>
            </a:r>
            <a:r>
              <a:rPr lang="en-US" sz="2500" i="1" dirty="0" smtClean="0"/>
              <a:t>Hint: if it has a subordinator, it is a </a:t>
            </a:r>
            <a:r>
              <a:rPr lang="en-US" sz="2500" i="1" u="sng" dirty="0" smtClean="0"/>
              <a:t>dependent</a:t>
            </a:r>
            <a:r>
              <a:rPr lang="en-US" sz="2500" i="1" dirty="0" smtClean="0"/>
              <a:t> clause</a:t>
            </a:r>
            <a:r>
              <a:rPr lang="en-US" sz="2500" dirty="0" smtClean="0"/>
              <a:t>. </a:t>
            </a:r>
            <a:br>
              <a:rPr lang="en-US" sz="2500" dirty="0" smtClean="0"/>
            </a:b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4029"/>
            <a:ext cx="9144000" cy="492180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 smtClean="0"/>
              <a:t>7. After I ate prunes					_____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8. Prunes are delicious			        		 _____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9. My mom hates prunes				_____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10. Prunes are shriveled plums	  	         _____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11. How the bag of prunes </a:t>
            </a:r>
            <a:r>
              <a:rPr lang="en-US" b="1" i="1" u="sng" dirty="0" smtClean="0"/>
              <a:t>looks</a:t>
            </a:r>
            <a:r>
              <a:rPr lang="en-US" dirty="0" smtClean="0"/>
              <a:t>			 _____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12. When Grandma’s bag of prunes </a:t>
            </a:r>
            <a:r>
              <a:rPr lang="en-US" b="1" i="1" u="sng" dirty="0" smtClean="0"/>
              <a:t>fell</a:t>
            </a:r>
            <a:r>
              <a:rPr lang="en-US" dirty="0" smtClean="0"/>
              <a:t>		_____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93931" y="5559122"/>
            <a:ext cx="882842" cy="4770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00" b="1" dirty="0" smtClean="0"/>
              <a:t>D</a:t>
            </a:r>
            <a:endParaRPr lang="en-US" sz="2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493931" y="4857476"/>
            <a:ext cx="882842" cy="4770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00" b="1" dirty="0" smtClean="0"/>
              <a:t>D</a:t>
            </a:r>
            <a:endParaRPr lang="en-US" sz="25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493931" y="2069983"/>
            <a:ext cx="882842" cy="4770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00" b="1" dirty="0" smtClean="0"/>
              <a:t>D</a:t>
            </a:r>
            <a:endParaRPr lang="en-US" sz="25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93931" y="2769508"/>
            <a:ext cx="882842" cy="4770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00" b="1" dirty="0" smtClean="0"/>
              <a:t>I</a:t>
            </a:r>
            <a:endParaRPr lang="en-US" sz="25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493931" y="3367418"/>
            <a:ext cx="882842" cy="4770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00" b="1" dirty="0" smtClean="0"/>
              <a:t>I</a:t>
            </a:r>
            <a:endParaRPr lang="en-US" sz="25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493931" y="4141895"/>
            <a:ext cx="882842" cy="4770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00" b="1" dirty="0" smtClean="0"/>
              <a:t>I</a:t>
            </a:r>
            <a:endParaRPr lang="en-US" sz="25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818" y="-118780"/>
            <a:ext cx="3474226" cy="2188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2400" i="1" dirty="0" smtClean="0"/>
              <a:t>Practice C: </a:t>
            </a:r>
            <a:r>
              <a:rPr lang="en-US" sz="2400" dirty="0" smtClean="0"/>
              <a:t>Circle the simple subject and underline the simple predicate in the following clauses. </a:t>
            </a:r>
            <a:r>
              <a:rPr lang="en-US" sz="2400" i="1" dirty="0" smtClean="0"/>
              <a:t>Remember: the subject is the main noun of the sentence, and the predicate is what the subject is doing (or it is a linking verb)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257800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13. After the first bovine arrived				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14. Cows make milk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15. Although cows produce 25 gallons of saliva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16. Pasteurization was introduced in 1895	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17. While cows cannot walk down stairs	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31882" y="2379101"/>
            <a:ext cx="4271759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Subject: bovine		Predicate: arrived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31882" y="3472202"/>
            <a:ext cx="4742822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Subject: cows		Predicate: make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31882" y="4356327"/>
            <a:ext cx="4742822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Subject: cows		Predicate: produce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31882" y="5385127"/>
            <a:ext cx="4742822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Subject: Pasteurization	Predicate: was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31882" y="6386481"/>
            <a:ext cx="5012118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Subject: cows		Predicate: cannot walk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en-US" dirty="0" smtClean="0"/>
              <a:t>18. A cow can eat around 40 lbs of food a day</a:t>
            </a:r>
          </a:p>
          <a:p>
            <a:pPr>
              <a:lnSpc>
                <a:spcPct val="200000"/>
              </a:lnSpc>
              <a:buNone/>
            </a:pPr>
            <a:r>
              <a:rPr lang="en-US" dirty="0" smtClean="0"/>
              <a:t>19. Red is used to attract bulls in a bullfight</a:t>
            </a:r>
          </a:p>
          <a:p>
            <a:pPr>
              <a:lnSpc>
                <a:spcPct val="200000"/>
              </a:lnSpc>
              <a:buNone/>
            </a:pPr>
            <a:r>
              <a:rPr lang="en-US" dirty="0" smtClean="0"/>
              <a:t>20. Even though cows are colorblind</a:t>
            </a:r>
          </a:p>
          <a:p>
            <a:pPr>
              <a:lnSpc>
                <a:spcPct val="200000"/>
              </a:lnSpc>
              <a:buNone/>
            </a:pPr>
            <a:r>
              <a:rPr lang="en-US" dirty="0" smtClean="0"/>
              <a:t>21. Since they can walk upstairs</a:t>
            </a:r>
          </a:p>
          <a:p>
            <a:pPr>
              <a:lnSpc>
                <a:spcPct val="200000"/>
              </a:lnSpc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22. When a cow smells odors five</a:t>
            </a:r>
          </a:p>
          <a:p>
            <a:pPr>
              <a:buNone/>
            </a:pPr>
            <a:r>
              <a:rPr lang="en-US" dirty="0" smtClean="0"/>
              <a:t> miles away</a:t>
            </a:r>
          </a:p>
          <a:p>
            <a:pPr>
              <a:lnSpc>
                <a:spcPct val="200000"/>
              </a:lnSpc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39975" y="2009769"/>
            <a:ext cx="4271759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Subject: red		Predicate: is used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39975" y="1022311"/>
            <a:ext cx="4271759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Subject: cow		Predicate: can eat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39975" y="3053233"/>
            <a:ext cx="4271759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Subject: cows		Predicate: are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4610" y="4224866"/>
            <a:ext cx="4271759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Subject: they		Predicate: can walk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4610" y="6180332"/>
            <a:ext cx="4271759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Subject: cow		Predicate: smells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100" y="3911600"/>
            <a:ext cx="2755900" cy="294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2500" i="1" dirty="0" smtClean="0"/>
              <a:t>Practice D: </a:t>
            </a:r>
            <a:r>
              <a:rPr lang="en-US" sz="2500" dirty="0" smtClean="0"/>
              <a:t> How can we use the following dependent clauses and make complete sentences? Complete the sentence by adding a </a:t>
            </a:r>
            <a:r>
              <a:rPr lang="en-US" sz="2500" b="1" i="1" u="sng" dirty="0" smtClean="0"/>
              <a:t>relevant</a:t>
            </a:r>
            <a:r>
              <a:rPr lang="en-US" sz="2500" dirty="0" smtClean="0"/>
              <a:t> independent clause. </a:t>
            </a:r>
            <a:br>
              <a:rPr lang="en-US" sz="2500" dirty="0" smtClean="0"/>
            </a:b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23. While Frank waited on Henrietta, …</a:t>
            </a:r>
          </a:p>
          <a:p>
            <a:pPr>
              <a:buNone/>
            </a:pPr>
            <a:r>
              <a:rPr lang="en-US" dirty="0" smtClean="0"/>
              <a:t>24. … since Frank was being grumpy. </a:t>
            </a:r>
          </a:p>
          <a:p>
            <a:pPr>
              <a:buNone/>
            </a:pPr>
            <a:r>
              <a:rPr lang="en-US" dirty="0" smtClean="0"/>
              <a:t>25. Considering they were already late for Bingo, …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i="1" dirty="0" smtClean="0"/>
              <a:t>Now add a dependent clause to complete the sentence. You will need to use a subordinator!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26. Bernice was crabby…</a:t>
            </a:r>
          </a:p>
          <a:p>
            <a:pPr>
              <a:buNone/>
            </a:pPr>
            <a:r>
              <a:rPr lang="en-US" dirty="0" smtClean="0"/>
              <a:t>27.  … Henrietta yelled at Bernice.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263322"/>
            <a:ext cx="9144000" cy="639718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23. While Frank waited on Henrietta, …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24. … since Frank was being grumpy.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25. Even though they were already late for Bingo, …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4281" y="808478"/>
            <a:ext cx="8849719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did he do? </a:t>
            </a:r>
          </a:p>
          <a:p>
            <a:pPr algn="ctr"/>
            <a:r>
              <a:rPr lang="en-US" dirty="0" smtClean="0"/>
              <a:t>While Frank waited on Henrietta, </a:t>
            </a:r>
            <a:r>
              <a:rPr lang="en-US" b="1" dirty="0" smtClean="0">
                <a:solidFill>
                  <a:srgbClr val="F7901E"/>
                </a:solidFill>
              </a:rPr>
              <a:t>he played </a:t>
            </a:r>
            <a:r>
              <a:rPr lang="en-US" b="1" dirty="0" err="1" smtClean="0">
                <a:solidFill>
                  <a:srgbClr val="F7901E"/>
                </a:solidFill>
              </a:rPr>
              <a:t>xBox</a:t>
            </a:r>
            <a:r>
              <a:rPr lang="en-US" b="1" dirty="0" smtClean="0">
                <a:solidFill>
                  <a:srgbClr val="F7901E"/>
                </a:solidFill>
              </a:rPr>
              <a:t>. </a:t>
            </a:r>
          </a:p>
          <a:p>
            <a:pPr algn="ctr"/>
            <a:r>
              <a:rPr lang="en-US" dirty="0" smtClean="0"/>
              <a:t>While Frank waited on Henrietta, </a:t>
            </a:r>
            <a:r>
              <a:rPr lang="en-US" b="1" dirty="0" smtClean="0">
                <a:solidFill>
                  <a:srgbClr val="F7901E"/>
                </a:solidFill>
              </a:rPr>
              <a:t>he got angrier.</a:t>
            </a:r>
          </a:p>
          <a:p>
            <a:pPr algn="ctr"/>
            <a:r>
              <a:rPr lang="en-US" dirty="0" smtClean="0"/>
              <a:t>While Frank waited on Henrietta, </a:t>
            </a:r>
            <a:r>
              <a:rPr lang="en-US" b="1" dirty="0" smtClean="0">
                <a:solidFill>
                  <a:srgbClr val="F7901E"/>
                </a:solidFill>
              </a:rPr>
              <a:t>he called his best friend Norman. 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4281" y="3035953"/>
            <a:ext cx="8849719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happened as a result of Frank being grumpy?</a:t>
            </a:r>
          </a:p>
          <a:p>
            <a:pPr algn="ctr"/>
            <a:r>
              <a:rPr lang="en-US" b="1" dirty="0" smtClean="0">
                <a:solidFill>
                  <a:srgbClr val="F7901E"/>
                </a:solidFill>
              </a:rPr>
              <a:t>Henrietta started yelling </a:t>
            </a:r>
            <a:r>
              <a:rPr lang="en-US" dirty="0" smtClean="0"/>
              <a:t>since Frank was being grumpy. </a:t>
            </a:r>
          </a:p>
          <a:p>
            <a:pPr algn="ctr"/>
            <a:r>
              <a:rPr lang="en-US" b="1" dirty="0" smtClean="0">
                <a:solidFill>
                  <a:srgbClr val="F7901E"/>
                </a:solidFill>
              </a:rPr>
              <a:t>No one wanted to go with him </a:t>
            </a:r>
            <a:r>
              <a:rPr lang="en-US" dirty="0" smtClean="0"/>
              <a:t>since Frank was being grumpy.</a:t>
            </a:r>
          </a:p>
          <a:p>
            <a:pPr algn="ctr"/>
            <a:r>
              <a:rPr lang="en-US" b="1" dirty="0" smtClean="0">
                <a:solidFill>
                  <a:srgbClr val="F7901E"/>
                </a:solidFill>
              </a:rPr>
              <a:t>They didn’t go to the movies </a:t>
            </a:r>
            <a:r>
              <a:rPr lang="en-US" dirty="0" smtClean="0"/>
              <a:t>since Frank was being grumpy. </a:t>
            </a:r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4281" y="5380672"/>
            <a:ext cx="8849719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happened despite them being late?</a:t>
            </a:r>
          </a:p>
          <a:p>
            <a:pPr algn="ctr"/>
            <a:r>
              <a:rPr lang="en-US" dirty="0" smtClean="0"/>
              <a:t>Even though they were already late for Bingo, </a:t>
            </a:r>
            <a:r>
              <a:rPr lang="en-US" b="1" dirty="0" smtClean="0">
                <a:solidFill>
                  <a:srgbClr val="F7901E"/>
                </a:solidFill>
              </a:rPr>
              <a:t>Henrietta wanted to go to Taco Bell. </a:t>
            </a:r>
          </a:p>
          <a:p>
            <a:pPr algn="ctr"/>
            <a:r>
              <a:rPr lang="en-US" dirty="0" smtClean="0"/>
              <a:t>Even though they were already late for Bingo, </a:t>
            </a:r>
            <a:r>
              <a:rPr lang="en-US" b="1" dirty="0" smtClean="0">
                <a:solidFill>
                  <a:srgbClr val="F7901E"/>
                </a:solidFill>
              </a:rPr>
              <a:t>Frank had to find his socks.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Even though they were already late for Bingo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rgbClr val="F7901E"/>
                </a:solidFill>
              </a:rPr>
              <a:t>they had to take the dogs for a walk.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0141" y="495667"/>
            <a:ext cx="78216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000" dirty="0" smtClean="0"/>
              <a:t>26. Bernice was crabby…</a:t>
            </a:r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27.  … Henrietta yelled at Bernice.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4281" y="1115248"/>
            <a:ext cx="8849719" cy="175432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Why was Bernice crabby? When was she crabby?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Bernice was crabby </a:t>
            </a:r>
            <a:r>
              <a:rPr lang="en-US" b="1" dirty="0" smtClean="0">
                <a:solidFill>
                  <a:schemeClr val="accent5"/>
                </a:solidFill>
              </a:rPr>
              <a:t>because she hated Bingo.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Bernice was crabby </a:t>
            </a:r>
            <a:r>
              <a:rPr lang="en-US" b="1" dirty="0" smtClean="0">
                <a:solidFill>
                  <a:srgbClr val="F7901E"/>
                </a:solidFill>
              </a:rPr>
              <a:t>when Frank drove really slow. 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Bernice was crabby </a:t>
            </a:r>
            <a:r>
              <a:rPr lang="en-US" b="1" dirty="0" smtClean="0">
                <a:solidFill>
                  <a:srgbClr val="F7901E"/>
                </a:solidFill>
              </a:rPr>
              <a:t>since she didn’t get to stop at Taco Bell. 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Because was crabby </a:t>
            </a:r>
            <a:r>
              <a:rPr lang="en-US" b="1" dirty="0" smtClean="0">
                <a:solidFill>
                  <a:srgbClr val="F7901E"/>
                </a:solidFill>
              </a:rPr>
              <a:t>while they drove to Bingo.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4281" y="4281319"/>
            <a:ext cx="8849719" cy="175432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Why did Henrietta yell at Bernice? When did she yell at Bernice?</a:t>
            </a:r>
          </a:p>
          <a:p>
            <a:pPr algn="ctr"/>
            <a:r>
              <a:rPr lang="en-US" b="1" dirty="0" smtClean="0">
                <a:solidFill>
                  <a:srgbClr val="F7901E"/>
                </a:solidFill>
              </a:rPr>
              <a:t>When B</a:t>
            </a:r>
            <a:r>
              <a:rPr lang="en-US" b="1" dirty="0" smtClean="0">
                <a:solidFill>
                  <a:schemeClr val="accent5"/>
                </a:solidFill>
              </a:rPr>
              <a:t>ernice showed up late to Bingo</a:t>
            </a:r>
            <a:r>
              <a:rPr lang="en-US" dirty="0" smtClean="0">
                <a:solidFill>
                  <a:schemeClr val="tx1"/>
                </a:solidFill>
              </a:rPr>
              <a:t>, Henrietta yelled at Bernice.</a:t>
            </a:r>
          </a:p>
          <a:p>
            <a:pPr algn="ctr"/>
            <a:r>
              <a:rPr lang="en-US" b="1" dirty="0" smtClean="0">
                <a:solidFill>
                  <a:srgbClr val="F7901E"/>
                </a:solidFill>
              </a:rPr>
              <a:t>Because Bernice didn’t bring her Taco Bell</a:t>
            </a:r>
            <a:r>
              <a:rPr lang="en-US" dirty="0" smtClean="0">
                <a:solidFill>
                  <a:schemeClr val="tx1"/>
                </a:solidFill>
              </a:rPr>
              <a:t>, Henrietta yelled at Bernice. </a:t>
            </a:r>
          </a:p>
          <a:p>
            <a:pPr algn="ctr"/>
            <a:r>
              <a:rPr lang="en-US" b="1" dirty="0" smtClean="0">
                <a:solidFill>
                  <a:srgbClr val="F7901E"/>
                </a:solidFill>
              </a:rPr>
              <a:t>Even though Bernice brought her Taco Bell</a:t>
            </a:r>
            <a:r>
              <a:rPr lang="en-US" dirty="0" smtClean="0">
                <a:solidFill>
                  <a:schemeClr val="tx1"/>
                </a:solidFill>
              </a:rPr>
              <a:t>, Henrietta yelled at Bernice. </a:t>
            </a:r>
          </a:p>
          <a:p>
            <a:pPr algn="ctr"/>
            <a:r>
              <a:rPr lang="en-US" b="1" dirty="0" smtClean="0">
                <a:solidFill>
                  <a:srgbClr val="F7901E"/>
                </a:solidFill>
              </a:rPr>
              <a:t>Since Frank was being a jerk</a:t>
            </a:r>
            <a:r>
              <a:rPr lang="en-US" dirty="0" smtClean="0">
                <a:solidFill>
                  <a:schemeClr val="tx1"/>
                </a:solidFill>
              </a:rPr>
              <a:t>, Henrietta yelled at Bernice. </a:t>
            </a:r>
          </a:p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769" y="2602245"/>
            <a:ext cx="1884675" cy="1679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Phrase: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only </a:t>
            </a:r>
            <a:r>
              <a:rPr lang="en-US" b="1" dirty="0" smtClean="0"/>
              <a:t>nouns </a:t>
            </a:r>
            <a:r>
              <a:rPr lang="en-US" dirty="0" smtClean="0"/>
              <a:t>and </a:t>
            </a:r>
            <a:r>
              <a:rPr lang="en-US" b="1" dirty="0" smtClean="0"/>
              <a:t>verbs</a:t>
            </a:r>
          </a:p>
          <a:p>
            <a:r>
              <a:rPr lang="en-US" dirty="0" smtClean="0"/>
              <a:t>Does not contain subjects and predicates</a:t>
            </a:r>
          </a:p>
          <a:p>
            <a:r>
              <a:rPr lang="en-US" dirty="0" smtClean="0"/>
              <a:t>Can also be called </a:t>
            </a:r>
            <a:r>
              <a:rPr lang="en-US" b="1" dirty="0" smtClean="0"/>
              <a:t>sentence fragments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08185"/>
            <a:ext cx="9144000" cy="5649815"/>
          </a:xfrm>
        </p:spPr>
        <p:txBody>
          <a:bodyPr>
            <a:normAutofit lnSpcReduction="10000"/>
          </a:bodyPr>
          <a:lstStyle/>
          <a:p>
            <a:pPr marL="550926" indent="-514350">
              <a:buFont typeface="+mj-lt"/>
              <a:buAutoNum type="arabicPeriod"/>
            </a:pPr>
            <a:r>
              <a:rPr lang="en-US" sz="3200" b="1" dirty="0" smtClean="0">
                <a:solidFill>
                  <a:schemeClr val="accent5"/>
                </a:solidFill>
              </a:rPr>
              <a:t>Sniffed at the cat food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3200" b="1" dirty="0" smtClean="0">
                <a:solidFill>
                  <a:schemeClr val="accent5"/>
                </a:solidFill>
              </a:rPr>
              <a:t>Ran towards the mouse</a:t>
            </a:r>
          </a:p>
          <a:p>
            <a:pPr marL="550926" indent="-514350">
              <a:buFont typeface="+mj-lt"/>
              <a:buAutoNum type="arabicPeriod"/>
            </a:pPr>
            <a:endParaRPr lang="en-US" dirty="0" smtClean="0"/>
          </a:p>
          <a:p>
            <a:pPr marL="550926" indent="-514350" algn="ctr">
              <a:buNone/>
            </a:pPr>
            <a:r>
              <a:rPr lang="en-US" dirty="0" smtClean="0"/>
              <a:t>If you look at the above phrases, do we know who or what is doing the </a:t>
            </a:r>
            <a:r>
              <a:rPr lang="en-US" i="1" dirty="0" smtClean="0"/>
              <a:t>sniffing </a:t>
            </a:r>
            <a:r>
              <a:rPr lang="en-US" dirty="0" smtClean="0"/>
              <a:t>or the </a:t>
            </a:r>
            <a:r>
              <a:rPr lang="en-US" i="1" dirty="0" smtClean="0"/>
              <a:t>running</a:t>
            </a:r>
            <a:r>
              <a:rPr lang="en-US" dirty="0" smtClean="0"/>
              <a:t>? </a:t>
            </a:r>
          </a:p>
          <a:p>
            <a:pPr marL="550926" indent="-514350" algn="ctr">
              <a:buNone/>
            </a:pPr>
            <a:r>
              <a:rPr lang="en-US" dirty="0" smtClean="0"/>
              <a:t>Nope! This means there is not a subject making it a phrase. No subject? No predicate. </a:t>
            </a:r>
          </a:p>
          <a:p>
            <a:pPr marL="550926" indent="-514350" algn="ctr">
              <a:buNone/>
            </a:pPr>
            <a:r>
              <a:rPr lang="en-US" dirty="0" smtClean="0"/>
              <a:t>However, these sentences have nouns and verbs such as…</a:t>
            </a:r>
          </a:p>
          <a:p>
            <a:pPr marL="550926" indent="-514350" algn="ctr">
              <a:buNone/>
            </a:pPr>
            <a:endParaRPr lang="en-US" dirty="0" smtClean="0"/>
          </a:p>
          <a:p>
            <a:pPr marL="550926" indent="-514350" algn="ctr">
              <a:buNone/>
            </a:pPr>
            <a:r>
              <a:rPr lang="en-US" dirty="0" smtClean="0">
                <a:solidFill>
                  <a:schemeClr val="accent5"/>
                </a:solidFill>
              </a:rPr>
              <a:t>cat food, the mouse</a:t>
            </a:r>
            <a:r>
              <a:rPr lang="en-US" dirty="0" smtClean="0"/>
              <a:t>		</a:t>
            </a:r>
            <a:r>
              <a:rPr lang="en-US" dirty="0" smtClean="0">
                <a:solidFill>
                  <a:schemeClr val="tx2"/>
                </a:solidFill>
              </a:rPr>
              <a:t>sniffed, ran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169873" cy="4967371"/>
          </a:xfrm>
        </p:spPr>
        <p:txBody>
          <a:bodyPr>
            <a:normAutofit/>
          </a:bodyPr>
          <a:lstStyle/>
          <a:p>
            <a:r>
              <a:rPr lang="en-US" sz="3500" dirty="0" smtClean="0"/>
              <a:t>A group of words that contain subjects and predicates</a:t>
            </a:r>
          </a:p>
          <a:p>
            <a:r>
              <a:rPr lang="en-US" sz="3500" dirty="0" smtClean="0"/>
              <a:t>Divided into</a:t>
            </a:r>
          </a:p>
          <a:p>
            <a:pPr lvl="1"/>
            <a:r>
              <a:rPr lang="en-US" sz="3200" dirty="0" smtClean="0">
                <a:solidFill>
                  <a:srgbClr val="F7901E"/>
                </a:solidFill>
              </a:rPr>
              <a:t>Independent clauses </a:t>
            </a:r>
          </a:p>
          <a:p>
            <a:pPr lvl="1"/>
            <a:r>
              <a:rPr lang="en-US" sz="3200" dirty="0" smtClean="0">
                <a:solidFill>
                  <a:srgbClr val="F7901E"/>
                </a:solidFill>
              </a:rPr>
              <a:t>Dependent clauses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Clauses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 smtClean="0"/>
              <a:t>Contain subjects and predicates</a:t>
            </a:r>
          </a:p>
          <a:p>
            <a:r>
              <a:rPr lang="en-US" sz="3600" dirty="0" smtClean="0"/>
              <a:t>Can stand alone as a </a:t>
            </a:r>
            <a:r>
              <a:rPr lang="en-US" sz="3600" i="1" dirty="0" smtClean="0"/>
              <a:t>complete </a:t>
            </a:r>
            <a:r>
              <a:rPr lang="en-US" sz="3600" dirty="0" smtClean="0"/>
              <a:t>sentence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3999" cy="5440362"/>
          </a:xfrm>
        </p:spPr>
        <p:txBody>
          <a:bodyPr>
            <a:normAutofit/>
          </a:bodyPr>
          <a:lstStyle/>
          <a:p>
            <a:pPr marL="550926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7901E"/>
                </a:solidFill>
              </a:rPr>
              <a:t>Poe smelled the cat food.</a:t>
            </a:r>
          </a:p>
          <a:p>
            <a:pPr marL="550926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7901E"/>
                </a:solidFill>
              </a:rPr>
              <a:t>Pip ran towards the mouse.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In the above clause, we have taken our phrases and added subjects. This makes them clauses.</a:t>
            </a:r>
          </a:p>
          <a:p>
            <a:pPr algn="ctr">
              <a:buNone/>
            </a:pPr>
            <a:r>
              <a:rPr lang="en-US" dirty="0" smtClean="0"/>
              <a:t>Our subjects are Poe and Pip. </a:t>
            </a:r>
          </a:p>
          <a:p>
            <a:pPr algn="ctr">
              <a:buNone/>
            </a:pPr>
            <a:r>
              <a:rPr lang="en-US" dirty="0" smtClean="0">
                <a:solidFill>
                  <a:srgbClr val="F7901E"/>
                </a:solidFill>
              </a:rPr>
              <a:t>Because they do not have a subordinator and have subjects and predicates, they are </a:t>
            </a:r>
            <a:r>
              <a:rPr lang="en-US" i="1" dirty="0" smtClean="0">
                <a:solidFill>
                  <a:srgbClr val="F7901E"/>
                </a:solidFill>
              </a:rPr>
              <a:t>independent clauses</a:t>
            </a:r>
            <a:r>
              <a:rPr lang="en-US" dirty="0" smtClean="0">
                <a:solidFill>
                  <a:srgbClr val="F7901E"/>
                </a:solidFill>
              </a:rPr>
              <a:t> and can stand alone as complete sentences.</a:t>
            </a:r>
            <a:endParaRPr lang="en-US" dirty="0">
              <a:solidFill>
                <a:srgbClr val="F7901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Dependent Clause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Contain subjects and predicates</a:t>
            </a:r>
          </a:p>
          <a:p>
            <a:pPr lvl="0"/>
            <a:r>
              <a:rPr lang="en-US" dirty="0" smtClean="0">
                <a:solidFill>
                  <a:srgbClr val="F7901E"/>
                </a:solidFill>
              </a:rPr>
              <a:t>Cannot stand alone as a complete sentence</a:t>
            </a:r>
          </a:p>
          <a:p>
            <a:r>
              <a:rPr lang="en-US" dirty="0" smtClean="0"/>
              <a:t>Has a </a:t>
            </a:r>
            <a:r>
              <a:rPr lang="en-US" dirty="0" smtClean="0">
                <a:solidFill>
                  <a:srgbClr val="F7901E"/>
                </a:solidFill>
              </a:rPr>
              <a:t>subordinator</a:t>
            </a:r>
          </a:p>
          <a:p>
            <a:endParaRPr lang="en-US" dirty="0" smtClean="0">
              <a:solidFill>
                <a:srgbClr val="F7901E"/>
              </a:solidFill>
            </a:endParaRPr>
          </a:p>
          <a:p>
            <a:endParaRPr lang="en-US" dirty="0" smtClean="0">
              <a:solidFill>
                <a:srgbClr val="F7901E"/>
              </a:solidFill>
            </a:endParaRPr>
          </a:p>
          <a:p>
            <a:pPr algn="ctr">
              <a:buNone/>
            </a:pPr>
            <a:r>
              <a:rPr lang="en-US" i="1" dirty="0" smtClean="0"/>
              <a:t>They are also known as </a:t>
            </a:r>
          </a:p>
          <a:p>
            <a:pPr algn="ctr">
              <a:buNone/>
            </a:pPr>
            <a:r>
              <a:rPr lang="en-US" i="1" dirty="0" smtClean="0"/>
              <a:t>subordinate clauses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pPo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129" y="0"/>
            <a:ext cx="3604871" cy="2403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52330" cy="5257800"/>
          </a:xfrm>
        </p:spPr>
        <p:txBody>
          <a:bodyPr>
            <a:normAutofit/>
          </a:bodyPr>
          <a:lstStyle/>
          <a:p>
            <a:pPr marL="550926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5"/>
                </a:solidFill>
              </a:rPr>
              <a:t>When Poe sniffed the cat food</a:t>
            </a:r>
          </a:p>
          <a:p>
            <a:pPr marL="550926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5"/>
                </a:solidFill>
              </a:rPr>
              <a:t>As Pip ran towards the mouse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If you read these clauses, you will find that there are questions that are unanswered. </a:t>
            </a:r>
          </a:p>
          <a:p>
            <a:pPr algn="ctr">
              <a:buNone/>
            </a:pPr>
            <a:r>
              <a:rPr lang="en-US" dirty="0" smtClean="0"/>
              <a:t>What happened when Poe sniffed the cat food? As </a:t>
            </a:r>
            <a:r>
              <a:rPr lang="en-US" dirty="0" err="1" smtClean="0"/>
              <a:t>Pippa</a:t>
            </a:r>
            <a:r>
              <a:rPr lang="en-US" dirty="0" smtClean="0"/>
              <a:t> ran, what happened? </a:t>
            </a:r>
          </a:p>
          <a:p>
            <a:pPr algn="ctr">
              <a:buNone/>
            </a:pPr>
            <a:r>
              <a:rPr lang="en-US" dirty="0" smtClean="0"/>
              <a:t>Dependent clauses will always start with a subordinator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6661" y="681540"/>
            <a:ext cx="6009523" cy="1246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If you find one of the following words, a subject, and a predicate, you will have a dependent clause.</a:t>
            </a:r>
            <a:endParaRPr lang="en-US" sz="25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088" y="4030154"/>
            <a:ext cx="6974750" cy="2827846"/>
          </a:xfrm>
          <a:prstGeom prst="rect">
            <a:avLst/>
          </a:prstGeom>
        </p:spPr>
      </p:pic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0" y="1928035"/>
          <a:ext cx="9144000" cy="1871758"/>
        </p:xfrm>
        <a:graphic>
          <a:graphicData uri="http://schemas.openxmlformats.org/presentationml/2006/ole">
            <p:oleObj spid="_x0000_s62467" name="Document" r:id="rId4" imgW="7569200" imgH="15494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281</TotalTime>
  <Words>1123</Words>
  <Application>Microsoft Macintosh PowerPoint</Application>
  <PresentationFormat>On-screen Show (4:3)</PresentationFormat>
  <Paragraphs>143</Paragraphs>
  <Slides>16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Technic</vt:lpstr>
      <vt:lpstr>Macintosh HD:Users:cdymek:Desktop:Phrases_Clauses_Notetaking.docx!OLE_LINK2</vt:lpstr>
      <vt:lpstr>Phrases and Clauses</vt:lpstr>
      <vt:lpstr>A Phrase:</vt:lpstr>
      <vt:lpstr>Examples</vt:lpstr>
      <vt:lpstr>Clauses</vt:lpstr>
      <vt:lpstr>Independent Clauses</vt:lpstr>
      <vt:lpstr>Examples</vt:lpstr>
      <vt:lpstr>Dependent Clause </vt:lpstr>
      <vt:lpstr>Examples</vt:lpstr>
      <vt:lpstr>Slide 9</vt:lpstr>
      <vt:lpstr>Practice A: Identify whether each is a phrase (P) or clause (C). They do not have punctuation, but that does not mean they are not clauses! </vt:lpstr>
      <vt:lpstr>Practice B: Identify whether each is an independent clause (I) or dependent clause (D).  Hint: if it has a subordinator, it is a dependent clause.  </vt:lpstr>
      <vt:lpstr>Practice C: Circle the simple subject and underline the simple predicate in the following clauses. Remember: the subject is the main noun of the sentence, and the predicate is what the subject is doing (or it is a linking verb)  </vt:lpstr>
      <vt:lpstr>Slide 13</vt:lpstr>
      <vt:lpstr>Practice D:  How can we use the following dependent clauses and make complete sentences? Complete the sentence by adding a relevant independent clause.  </vt:lpstr>
      <vt:lpstr>Slide 15</vt:lpstr>
      <vt:lpstr>Slide 16</vt:lpstr>
    </vt:vector>
  </TitlesOfParts>
  <Company>HCPSS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Phrases and Clauses</dc:title>
  <dc:creator>Howard County Administrator</dc:creator>
  <cp:lastModifiedBy>Howard County Administrator</cp:lastModifiedBy>
  <cp:revision>9</cp:revision>
  <dcterms:created xsi:type="dcterms:W3CDTF">2014-08-28T19:34:57Z</dcterms:created>
  <dcterms:modified xsi:type="dcterms:W3CDTF">2014-08-28T19:35:13Z</dcterms:modified>
</cp:coreProperties>
</file>