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E295-D3DE-5448-86A2-6B1C96441BEF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7DC66-CE0A-C444-93C6-016F7133E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6929DCD9-009A-7F41-8F05-8B1254892FEE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D6D964-8ADF-8948-919C-D661AFBCF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DCD9-009A-7F41-8F05-8B1254892FEE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D964-8ADF-8948-919C-D661AFBC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DCD9-009A-7F41-8F05-8B1254892FEE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D964-8ADF-8948-919C-D661AFBC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DCD9-009A-7F41-8F05-8B1254892FEE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D964-8ADF-8948-919C-D661AFBC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6929DCD9-009A-7F41-8F05-8B1254892FEE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D6D964-8ADF-8948-919C-D661AFBCF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DCD9-009A-7F41-8F05-8B1254892FEE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4AD6D964-8ADF-8948-919C-D661AFBCF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DCD9-009A-7F41-8F05-8B1254892FEE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4AD6D964-8ADF-8948-919C-D661AFBC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DCD9-009A-7F41-8F05-8B1254892FEE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D964-8ADF-8948-919C-D661AFBCF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DCD9-009A-7F41-8F05-8B1254892FEE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D964-8ADF-8948-919C-D661AFBC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6929DCD9-009A-7F41-8F05-8B1254892FEE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D6D964-8ADF-8948-919C-D661AFBCF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6929DCD9-009A-7F41-8F05-8B1254892FEE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D6D964-8ADF-8948-919C-D661AFBCF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6929DCD9-009A-7F41-8F05-8B1254892FEE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4AD6D964-8ADF-8948-919C-D661AFBCF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Sentences:</a:t>
            </a:r>
            <a:br>
              <a:rPr lang="en-US" dirty="0" smtClean="0"/>
            </a:br>
            <a:r>
              <a:rPr lang="en-US" dirty="0" smtClean="0"/>
              <a:t>Simple, Compound, and Complex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Dymek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English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1155"/>
            <a:ext cx="7496415" cy="6346845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en-US" dirty="0" smtClean="0">
                <a:solidFill>
                  <a:srgbClr val="69FFFF"/>
                </a:solidFill>
              </a:rPr>
              <a:t>Black dogs and cats are usually the least likely to be adopted because some people still find them unlucky. 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 smtClean="0"/>
              <a:t>Holding a black cat is very slimming. 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 smtClean="0">
                <a:solidFill>
                  <a:srgbClr val="69FFFF"/>
                </a:solidFill>
              </a:rPr>
              <a:t>Since black cats produce more allergens, people with asthma and other allergies are more likely to suffer an attack while in the presence of a black cat. 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 smtClean="0"/>
              <a:t>Black coats have evolved several times, and this may have helped protect themselves at night in the wild. 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 smtClean="0">
                <a:solidFill>
                  <a:srgbClr val="69FFFF"/>
                </a:solidFill>
              </a:rPr>
              <a:t>Most appear totally black, but auburn hued black cats have been in the sun. 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06184" y="1858201"/>
            <a:ext cx="69698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806184" y="927862"/>
            <a:ext cx="696981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806184" y="3035953"/>
            <a:ext cx="696981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806184" y="4708824"/>
            <a:ext cx="696981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06184" y="5746625"/>
            <a:ext cx="696981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Review: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15" y="1646236"/>
            <a:ext cx="8704515" cy="4890355"/>
          </a:xfrm>
        </p:spPr>
        <p:txBody>
          <a:bodyPr/>
          <a:lstStyle/>
          <a:p>
            <a:pPr lvl="0"/>
            <a:r>
              <a:rPr lang="en-US" dirty="0" smtClean="0"/>
              <a:t>A phrase is a group of words with nouns and verbs</a:t>
            </a:r>
          </a:p>
          <a:p>
            <a:pPr lvl="0"/>
            <a:r>
              <a:rPr lang="en-US" dirty="0" smtClean="0"/>
              <a:t>An independent clause has a subject, predicate, and </a:t>
            </a:r>
            <a:r>
              <a:rPr lang="en-US" u="sng" dirty="0" smtClean="0"/>
              <a:t>can</a:t>
            </a:r>
            <a:r>
              <a:rPr lang="en-US" dirty="0" smtClean="0"/>
              <a:t> stand as a complete sentence</a:t>
            </a:r>
          </a:p>
          <a:p>
            <a:pPr lvl="0"/>
            <a:r>
              <a:rPr lang="en-US" dirty="0" smtClean="0"/>
              <a:t>A dependent clause has a subject, predicate, subordinator, and </a:t>
            </a:r>
            <a:r>
              <a:rPr lang="en-US" u="sng" dirty="0" smtClean="0"/>
              <a:t>cannot</a:t>
            </a:r>
            <a:r>
              <a:rPr lang="en-US" dirty="0" smtClean="0"/>
              <a:t> stand as a complete sentence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independent clause</a:t>
            </a:r>
          </a:p>
          <a:p>
            <a:r>
              <a:rPr lang="en-US" dirty="0" smtClean="0"/>
              <a:t>Can contain phrases</a:t>
            </a:r>
          </a:p>
          <a:p>
            <a:r>
              <a:rPr lang="en-US" dirty="0" smtClean="0"/>
              <a:t>Can contain conjunctions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CCFF33"/>
                </a:solidFill>
              </a:rPr>
              <a:t>INDEPENDENT.</a:t>
            </a:r>
            <a:endParaRPr lang="en-US" dirty="0">
              <a:solidFill>
                <a:srgbClr val="CC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Poe is a black cat.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Pip likes to chase mice around the house.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Both of these sentences contain </a:t>
            </a:r>
            <a:r>
              <a:rPr lang="en-US" i="1" dirty="0" smtClean="0"/>
              <a:t>phrases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A black cat</a:t>
            </a:r>
          </a:p>
          <a:p>
            <a:pPr marL="514350" indent="-514350"/>
            <a:r>
              <a:rPr lang="en-US" dirty="0" smtClean="0"/>
              <a:t>To chase mice around the house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r>
              <a:rPr lang="en-US" i="1" dirty="0" smtClean="0"/>
              <a:t>But Remember: </a:t>
            </a:r>
            <a:r>
              <a:rPr lang="en-US" dirty="0" smtClean="0"/>
              <a:t>phrases DO NOT have a subject or a predicate.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76166" y="1646237"/>
            <a:ext cx="3562346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Subject: 	Poe		Predicate:  is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76166" y="2803609"/>
            <a:ext cx="4210634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Subject: 	Pip	Predicate:  likes to chase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1391" y="4247767"/>
            <a:ext cx="576419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Black cat= noun…but we don’t know what the cat did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1390" y="5128251"/>
            <a:ext cx="576419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Who or what is doing the chasing? We don’t know.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two or more independent clauses</a:t>
            </a:r>
          </a:p>
          <a:p>
            <a:r>
              <a:rPr lang="en-US" dirty="0" smtClean="0"/>
              <a:t>Clauses joined by a comma and FANBOYS</a:t>
            </a:r>
          </a:p>
          <a:p>
            <a:r>
              <a:rPr lang="en-US" dirty="0" smtClean="0"/>
              <a:t>OR joined by a semicolon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CCFF33"/>
                </a:solidFill>
              </a:rPr>
              <a:t>INDEPENDENT + INDEPENDENT</a:t>
            </a:r>
            <a:endParaRPr lang="en-US" dirty="0">
              <a:solidFill>
                <a:srgbClr val="CC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15" y="2400893"/>
            <a:ext cx="8896185" cy="45262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Poe is a black cat, </a:t>
            </a:r>
            <a:r>
              <a:rPr lang="en-US" b="1" dirty="0" smtClean="0">
                <a:solidFill>
                  <a:schemeClr val="accent3"/>
                </a:solidFill>
              </a:rPr>
              <a:t>and </a:t>
            </a:r>
            <a:r>
              <a:rPr lang="en-US" dirty="0" smtClean="0"/>
              <a:t>she has one eye.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Pip likes to chase mice around the house, </a:t>
            </a:r>
            <a:r>
              <a:rPr lang="en-US" b="1" dirty="0" smtClean="0">
                <a:solidFill>
                  <a:srgbClr val="CCFF33"/>
                </a:solidFill>
              </a:rPr>
              <a:t>yet </a:t>
            </a:r>
            <a:r>
              <a:rPr lang="en-US" dirty="0" smtClean="0"/>
              <a:t>she is scared of rats.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can join independent clauses TWO WAYS: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b="1" dirty="0" smtClean="0">
                <a:solidFill>
                  <a:srgbClr val="CCFF33"/>
                </a:solidFill>
              </a:rPr>
              <a:t>Comma + FANBOYS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b="1" dirty="0" smtClean="0">
                <a:solidFill>
                  <a:srgbClr val="CCFF33"/>
                </a:solidFill>
              </a:rPr>
              <a:t>Semicolon</a:t>
            </a:r>
          </a:p>
          <a:p>
            <a:pPr algn="ctr">
              <a:buNone/>
            </a:pPr>
            <a:r>
              <a:rPr lang="en-US" dirty="0" smtClean="0"/>
              <a:t>Example: Poe is a black cat</a:t>
            </a:r>
            <a:r>
              <a:rPr lang="en-US" dirty="0" smtClean="0">
                <a:solidFill>
                  <a:srgbClr val="CCFF33"/>
                </a:solidFill>
              </a:rPr>
              <a:t>;</a:t>
            </a:r>
            <a:r>
              <a:rPr lang="en-US" dirty="0" smtClean="0"/>
              <a:t> she has one eye. </a:t>
            </a:r>
          </a:p>
          <a:p>
            <a:pPr algn="ctr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42436"/>
            <a:ext cx="2514600" cy="2108200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2560320" y="253536"/>
            <a:ext cx="1608750" cy="852015"/>
          </a:xfrm>
          <a:prstGeom prst="wedgeEllipse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63" y="1646237"/>
            <a:ext cx="8720002" cy="4983292"/>
          </a:xfrm>
        </p:spPr>
        <p:txBody>
          <a:bodyPr>
            <a:normAutofit/>
          </a:bodyPr>
          <a:lstStyle/>
          <a:p>
            <a:r>
              <a:rPr lang="en-US" dirty="0" smtClean="0"/>
              <a:t>Joins at least one independent clause and at least one dependent clause</a:t>
            </a:r>
          </a:p>
          <a:p>
            <a:r>
              <a:rPr lang="en-US" dirty="0" smtClean="0"/>
              <a:t>Each dependent clause begins with a subordinator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CCFF33"/>
                </a:solidFill>
              </a:rPr>
              <a:t>DEPENDENT, + INDEPENDENT.</a:t>
            </a:r>
          </a:p>
          <a:p>
            <a:pPr algn="ctr">
              <a:buNone/>
            </a:pPr>
            <a:r>
              <a:rPr lang="en-US" dirty="0" smtClean="0">
                <a:solidFill>
                  <a:srgbClr val="CCFF33"/>
                </a:solidFill>
              </a:rPr>
              <a:t>OR </a:t>
            </a:r>
          </a:p>
          <a:p>
            <a:pPr algn="ctr">
              <a:buNone/>
            </a:pPr>
            <a:r>
              <a:rPr lang="en-US" dirty="0" smtClean="0">
                <a:solidFill>
                  <a:srgbClr val="CCFF33"/>
                </a:solidFill>
              </a:rPr>
              <a:t>INDEPENDENT + DEPENDENT</a:t>
            </a:r>
          </a:p>
          <a:p>
            <a:pPr algn="ctr">
              <a:buNone/>
            </a:pPr>
            <a:r>
              <a:rPr lang="en-US" sz="2400" dirty="0" smtClean="0"/>
              <a:t>When your dependent clause comes before the independent clause, you need to use a comma.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3-09-27 at 1.20.3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62" y="147482"/>
            <a:ext cx="1703730" cy="24981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62" y="1396536"/>
            <a:ext cx="8958138" cy="514005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CFF33"/>
                </a:solidFill>
              </a:rPr>
              <a:t>Because </a:t>
            </a:r>
            <a:r>
              <a:rPr lang="en-US" dirty="0" smtClean="0"/>
              <a:t>Poe is a black cat, she likes Halloween.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Pip loves to chase mice around the house </a:t>
            </a:r>
            <a:r>
              <a:rPr lang="en-US" b="1" dirty="0" smtClean="0">
                <a:solidFill>
                  <a:srgbClr val="CCFF33"/>
                </a:solidFill>
              </a:rPr>
              <a:t>after </a:t>
            </a:r>
            <a:r>
              <a:rPr lang="en-US" dirty="0" smtClean="0"/>
              <a:t>she wakes up.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b="1" i="1" dirty="0" smtClean="0">
                <a:solidFill>
                  <a:srgbClr val="69FFFF"/>
                </a:solidFill>
              </a:rPr>
              <a:t>Because </a:t>
            </a:r>
            <a:r>
              <a:rPr lang="en-US" dirty="0" smtClean="0">
                <a:solidFill>
                  <a:srgbClr val="CCFF33"/>
                </a:solidFill>
              </a:rPr>
              <a:t>and </a:t>
            </a:r>
            <a:r>
              <a:rPr lang="en-US" b="1" i="1" dirty="0" smtClean="0">
                <a:solidFill>
                  <a:schemeClr val="accent2"/>
                </a:solidFill>
              </a:rPr>
              <a:t>after </a:t>
            </a:r>
            <a:r>
              <a:rPr lang="en-US" dirty="0" smtClean="0">
                <a:solidFill>
                  <a:srgbClr val="CCFF33"/>
                </a:solidFill>
              </a:rPr>
              <a:t>are subordinators. They start the dependent clauses.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en-US" dirty="0" smtClean="0"/>
              <a:t>Because Poe is a black cat….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en-US" dirty="0" smtClean="0"/>
              <a:t>After she wakes up…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03730" y="5390365"/>
            <a:ext cx="656710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Subject: Poe	 	Predicate: is				Subordinator: because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03730" y="6351925"/>
            <a:ext cx="656710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Subject: she	 	Predicate: wakes				Subordinator: after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51" y="1396536"/>
            <a:ext cx="7728742" cy="5140057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Even though some find black cats unlucky, some cultures believe they are signs of good luck. </a:t>
            </a:r>
            <a:r>
              <a:rPr lang="en-US" sz="2800" dirty="0" smtClean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In Yorkshire, England, it is considered lucky to own a black cat.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69FFFF"/>
                </a:solidFill>
              </a:rPr>
              <a:t>While owning a black cat may be lucky in England, having a black cat cross your path is not.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Black cats have been a sign of witchcraft, so people in the Middle Ages often killed them.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69FFFF"/>
                </a:solidFill>
              </a:rPr>
              <a:t>Many people adopt black cats close to Halloween.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89819" y="5886557"/>
            <a:ext cx="69698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30093" y="2757141"/>
            <a:ext cx="69698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930093" y="1627368"/>
            <a:ext cx="696981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958584" y="3717493"/>
            <a:ext cx="696981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958584" y="4863720"/>
            <a:ext cx="696981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519</TotalTime>
  <Words>561</Words>
  <Application>Microsoft Macintosh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Types of Sentences: Simple, Compound, and Complex</vt:lpstr>
      <vt:lpstr>To Review: </vt:lpstr>
      <vt:lpstr>Simple Sentences</vt:lpstr>
      <vt:lpstr>Examples</vt:lpstr>
      <vt:lpstr>Compound Sentences</vt:lpstr>
      <vt:lpstr>Examples</vt:lpstr>
      <vt:lpstr>Complex Sentences</vt:lpstr>
      <vt:lpstr>Examples</vt:lpstr>
      <vt:lpstr>Let’s Practice</vt:lpstr>
      <vt:lpstr>Slide 10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Sentences: Simple, Compound, and Complex</dc:title>
  <dc:creator>Howard County Administrator</dc:creator>
  <cp:lastModifiedBy>Howard County Administrator</cp:lastModifiedBy>
  <cp:revision>8</cp:revision>
  <cp:lastPrinted>2013-10-04T13:21:45Z</cp:lastPrinted>
  <dcterms:created xsi:type="dcterms:W3CDTF">2014-08-28T19:44:19Z</dcterms:created>
  <dcterms:modified xsi:type="dcterms:W3CDTF">2014-08-28T19:46:23Z</dcterms:modified>
</cp:coreProperties>
</file>