
<file path=[Content_Types].xml><?xml version="1.0" encoding="utf-8"?>
<Types xmlns="http://schemas.openxmlformats.org/package/2006/content-types">
  <Default Extension="rels" ContentType="application/vnd.openxmlformats-package.relationships+xml"/>
  <Override PartName="/ppt/slideLayouts/slideLayout1.xml" ContentType="application/vnd.openxmlformats-officedocument.presentationml.slideLayout+xml"/>
  <Default Extension="png" ContentType="image/png"/>
  <Override PartName="/ppt/slides/slide11.xml" ContentType="application/vnd.openxmlformats-officedocument.presentationml.slide+xml"/>
  <Default Extension="xml" ContentType="application/xml"/>
  <Override PartName="/ppt/slides/slide9.xml" ContentType="application/vnd.openxmlformats-officedocument.presentationml.slide+xml"/>
  <Default Extension="jpeg" ContentType="image/jpeg"/>
  <Override PartName="/ppt/tableStyles.xml" ContentType="application/vnd.openxmlformats-officedocument.presentationml.tableStyles+xml"/>
  <Override PartName="/ppt/slideLayouts/slideLayout8.xml" ContentType="application/vnd.openxmlformats-officedocument.presentationml.slideLayout+xml"/>
  <Override PartName="/ppt/slides/slide7.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s/slide5.xml" ContentType="application/vnd.openxmlformats-officedocument.presentationml.slide+xml"/>
  <Override PartName="/ppt/slides/slide16.xml" ContentType="application/vnd.openxmlformats-officedocument.presentationml.slid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3.xml" ContentType="application/vnd.openxmlformats-officedocument.presentationml.slide+xml"/>
  <Override PartName="/ppt/slideLayouts/slideLayout10.xml" ContentType="application/vnd.openxmlformats-officedocument.presentationml.slideLayout+xml"/>
  <Override PartName="/ppt/slides/slide14.xml" ContentType="application/vnd.openxmlformats-officedocument.presentationml.slide+xml"/>
  <Override PartName="/docProps/core.xml" ContentType="application/vnd.openxmlformats-package.core-properties+xml"/>
  <Override PartName="/docProps/app.xml" ContentType="application/vnd.openxmlformats-officedocument.extended-properties+xml"/>
  <Override PartName="/ppt/slideLayouts/slideLayout2.xml" ContentType="application/vnd.openxmlformats-officedocument.presentationml.slideLayout+xml"/>
  <Override PartName="/ppt/slides/slide1.xml" ContentType="application/vnd.openxmlformats-officedocument.presentationml.slide+xml"/>
  <Override PartName="/ppt/slides/slide12.xml" ContentType="application/vnd.openxmlformats-officedocument.presentationml.slide+xml"/>
  <Default Extension="bin" ContentType="application/vnd.openxmlformats-officedocument.presentationml.printerSettings"/>
  <Override PartName="/ppt/slides/slide10.xml" ContentType="application/vnd.openxmlformats-officedocument.presentationml.slide+xml"/>
  <Override PartName="/ppt/viewProps.xml" ContentType="application/vnd.openxmlformats-officedocument.presentationml.viewProps+xml"/>
  <Override PartName="/ppt/slides/slide8.xml" ContentType="application/vnd.openxmlformats-officedocument.presentationml.slide+xml"/>
  <Override PartName="/ppt/presentation.xml" ContentType="application/vnd.openxmlformats-officedocument.presentationml.presentation.main+xml"/>
  <Override PartName="/ppt/slides/slide19.xml" ContentType="application/vnd.openxmlformats-officedocument.presentationml.slide+xml"/>
  <Override PartName="/ppt/slideLayouts/slideLayout9.xml" ContentType="application/vnd.openxmlformats-officedocument.presentationml.slideLayout+xml"/>
  <Override PartName="/ppt/slideLayouts/slideLayout7.xml" ContentType="application/vnd.openxmlformats-officedocument.presentationml.slideLayout+xml"/>
  <Override PartName="/ppt/slides/slide6.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1.xml" ContentType="application/vnd.openxmlformats-officedocument.presentationml.slideLayout+xml"/>
  <Override PartName="/ppt/slides/slide15.xml" ContentType="application/vnd.openxmlformats-officedocument.presentationml.slide+xml"/>
  <Override PartName="/ppt/theme/theme1.xml" ContentType="application/vnd.openxmlformats-officedocument.theme+xml"/>
  <Override PartName="/ppt/presProps.xml" ContentType="application/vnd.openxmlformats-officedocument.presentationml.presProps+xml"/>
  <Override PartName="/ppt/slideLayouts/slideLayout3.xml" ContentType="application/vnd.openxmlformats-officedocument.presentationml.slideLayout+xml"/>
  <Override PartName="/ppt/slides/slide2.xml" ContentType="application/vnd.openxmlformats-officedocument.presentationml.slide+xml"/>
  <Override PartName="/ppt/slides/slide13.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737" r:id="rId1"/>
  </p:sldMasterIdLst>
  <p:sldIdLst>
    <p:sldId id="256" r:id="rId2"/>
    <p:sldId id="271" r:id="rId3"/>
    <p:sldId id="257" r:id="rId4"/>
    <p:sldId id="258" r:id="rId5"/>
    <p:sldId id="259" r:id="rId6"/>
    <p:sldId id="270" r:id="rId7"/>
    <p:sldId id="273" r:id="rId8"/>
    <p:sldId id="260" r:id="rId9"/>
    <p:sldId id="261" r:id="rId10"/>
    <p:sldId id="274" r:id="rId11"/>
    <p:sldId id="275" r:id="rId12"/>
    <p:sldId id="266" r:id="rId13"/>
    <p:sldId id="265" r:id="rId14"/>
    <p:sldId id="262" r:id="rId15"/>
    <p:sldId id="276" r:id="rId16"/>
    <p:sldId id="272" r:id="rId17"/>
    <p:sldId id="263" r:id="rId18"/>
    <p:sldId id="269" r:id="rId19"/>
    <p:sldId id="267" r:id="rId2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EA4EE1"/>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9885" autoAdjust="0"/>
    <p:restoredTop sz="90600" autoAdjust="0"/>
  </p:normalViewPr>
  <p:slideViewPr>
    <p:cSldViewPr snapToGrid="0" snapToObjects="1">
      <p:cViewPr>
        <p:scale>
          <a:sx n="75" d="100"/>
          <a:sy n="75" d="100"/>
        </p:scale>
        <p:origin x="-1112" y="-61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printerSettings" Target="printerSettings/printerSettings1.bin"/><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081BC7CA-A6E6-5F4B-BDDF-AFDDBF5B863E}" type="datetimeFigureOut">
              <a:rPr lang="en-US" smtClean="0"/>
              <a:pPr/>
              <a:t>10/20/15</a:t>
            </a:fld>
            <a:endParaRPr lang="en-US" dirty="0"/>
          </a:p>
        </p:txBody>
      </p:sp>
      <p:sp>
        <p:nvSpPr>
          <p:cNvPr id="19" name="Footer Placeholder 18"/>
          <p:cNvSpPr>
            <a:spLocks noGrp="1"/>
          </p:cNvSpPr>
          <p:nvPr>
            <p:ph type="ftr" sz="quarter" idx="11"/>
          </p:nvPr>
        </p:nvSpPr>
        <p:spPr/>
        <p:txBody>
          <a:bodyPr/>
          <a:lstStyle/>
          <a:p>
            <a:endParaRPr lang="en-US" dirty="0"/>
          </a:p>
        </p:txBody>
      </p:sp>
      <p:sp>
        <p:nvSpPr>
          <p:cNvPr id="27" name="Slide Number Placeholder 26"/>
          <p:cNvSpPr>
            <a:spLocks noGrp="1"/>
          </p:cNvSpPr>
          <p:nvPr>
            <p:ph type="sldNum" sz="quarter" idx="12"/>
          </p:nvPr>
        </p:nvSpPr>
        <p:spPr/>
        <p:txBody>
          <a:bodyPr/>
          <a:lstStyle/>
          <a:p>
            <a:fld id="{4F59604A-DDD4-4BE5-9F0F-C50D317D165F}"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1BC7CA-A6E6-5F4B-BDDF-AFDDBF5B863E}" type="datetimeFigureOut">
              <a:rPr lang="en-US" smtClean="0"/>
              <a:pPr/>
              <a:t>10/20/15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5133F48-65E8-644A-8C2C-7567E728C852}"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1BC7CA-A6E6-5F4B-BDDF-AFDDBF5B863E}" type="datetimeFigureOut">
              <a:rPr lang="en-US" smtClean="0"/>
              <a:pPr/>
              <a:t>10/20/15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5133F48-65E8-644A-8C2C-7567E728C852}"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1BC7CA-A6E6-5F4B-BDDF-AFDDBF5B863E}" type="datetimeFigureOut">
              <a:rPr lang="en-US" smtClean="0"/>
              <a:pPr/>
              <a:t>10/20/15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5133F48-65E8-644A-8C2C-7567E728C852}"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secHead" preserve="1">
  <p:cSld name="Section Header">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Titl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081BC7CA-A6E6-5F4B-BDDF-AFDDBF5B863E}" type="datetimeFigureOut">
              <a:rPr lang="en-US" smtClean="0"/>
              <a:pPr/>
              <a:t>10/20/15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5133F48-65E8-644A-8C2C-7567E728C852}"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081BC7CA-A6E6-5F4B-BDDF-AFDDBF5B863E}" type="datetimeFigureOut">
              <a:rPr lang="en-US" smtClean="0"/>
              <a:pPr/>
              <a:t>10/20/15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5133F48-65E8-644A-8C2C-7567E728C852}"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081BC7CA-A6E6-5F4B-BDDF-AFDDBF5B863E}" type="datetimeFigureOut">
              <a:rPr lang="en-US" smtClean="0"/>
              <a:pPr/>
              <a:t>10/20/15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5133F48-65E8-644A-8C2C-7567E728C852}"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nchor="ctr"/>
          <a:lstStyle>
            <a:lvl1pPr algn="l">
              <a:defRPr sz="4600"/>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081BC7CA-A6E6-5F4B-BDDF-AFDDBF5B863E}" type="datetimeFigureOut">
              <a:rPr lang="en-US" smtClean="0"/>
              <a:pPr/>
              <a:t>10/20/15</a:t>
            </a:fld>
            <a:endParaRPr lang="en-US" dirty="0"/>
          </a:p>
        </p:txBody>
      </p:sp>
      <p:sp>
        <p:nvSpPr>
          <p:cNvPr id="8" name="Slide Number Placeholder 7"/>
          <p:cNvSpPr>
            <a:spLocks noGrp="1"/>
          </p:cNvSpPr>
          <p:nvPr>
            <p:ph type="sldNum" sz="quarter" idx="11"/>
          </p:nvPr>
        </p:nvSpPr>
        <p:spPr/>
        <p:txBody>
          <a:bodyPr/>
          <a:lstStyle/>
          <a:p>
            <a:fld id="{E5133F48-65E8-644A-8C2C-7567E728C852}" type="slidenum">
              <a:rPr lang="en-US" smtClean="0"/>
              <a:pPr/>
              <a:t>‹#›</a:t>
            </a:fld>
            <a:endParaRPr lang="en-US" dirty="0"/>
          </a:p>
        </p:txBody>
      </p:sp>
      <p:sp>
        <p:nvSpPr>
          <p:cNvPr id="9" name="Footer Placeholder 8"/>
          <p:cNvSpPr>
            <a:spLocks noGrp="1"/>
          </p:cNvSpPr>
          <p:nvPr>
            <p:ph type="ftr" sz="quarter" idx="12"/>
          </p:nvPr>
        </p:nvSpPr>
        <p:spPr/>
        <p:txBody>
          <a:bodyPr/>
          <a:lstStyle/>
          <a:p>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1BC7CA-A6E6-5F4B-BDDF-AFDDBF5B863E}" type="datetimeFigureOut">
              <a:rPr lang="en-US" smtClean="0"/>
              <a:pPr/>
              <a:t>10/20/15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5133F48-65E8-644A-8C2C-7567E728C852}"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081BC7CA-A6E6-5F4B-BDDF-AFDDBF5B863E}" type="datetimeFigureOut">
              <a:rPr lang="en-US" smtClean="0"/>
              <a:pPr/>
              <a:t>10/20/15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156448" y="6422064"/>
            <a:ext cx="762000" cy="365125"/>
          </a:xfrm>
        </p:spPr>
        <p:txBody>
          <a:bodyPr/>
          <a:lstStyle/>
          <a:p>
            <a:fld id="{E5133F48-65E8-644A-8C2C-7567E728C852}"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457200" y="6422064"/>
            <a:ext cx="2133600" cy="365125"/>
          </a:xfrm>
        </p:spPr>
        <p:txBody>
          <a:bodyPr/>
          <a:lstStyle/>
          <a:p>
            <a:fld id="{081BC7CA-A6E6-5F4B-BDDF-AFDDBF5B863E}" type="datetimeFigureOut">
              <a:rPr lang="en-US" smtClean="0"/>
              <a:pPr/>
              <a:t>10/20/15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5133F48-65E8-644A-8C2C-7567E728C852}"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2"/>
      </p:bgRef>
    </p:bg>
    <p:spTree>
      <p:nvGrpSpPr>
        <p:cNvPr id="1" name=""/>
        <p:cNvGrpSpPr/>
        <p:nvPr/>
      </p:nvGrpSpPr>
      <p:grpSpPr>
        <a:xfrm>
          <a:off x="0" y="0"/>
          <a:ext cx="0" cy="0"/>
          <a:chOff x="0" y="0"/>
          <a:chExt cx="0" cy="0"/>
        </a:xfrm>
      </p:grpSpPr>
      <p:sp>
        <p:nvSpPr>
          <p:cNvPr id="12" name="Freeform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Free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Placeholder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081BC7CA-A6E6-5F4B-BDDF-AFDDBF5B863E}" type="datetimeFigureOut">
              <a:rPr lang="en-US" smtClean="0"/>
              <a:pPr/>
              <a:t>10/20/15</a:t>
            </a:fld>
            <a:endParaRPr lang="en-US" dirty="0"/>
          </a:p>
        </p:txBody>
      </p:sp>
      <p:sp>
        <p:nvSpPr>
          <p:cNvPr id="22" name="Footer Placeholder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en-US" dirty="0"/>
          </a:p>
        </p:txBody>
      </p:sp>
      <p:sp>
        <p:nvSpPr>
          <p:cNvPr id="18" name="Slide Number Placeholder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E5133F48-65E8-644A-8C2C-7567E728C852}"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 Id="rId3" Type="http://schemas.openxmlformats.org/officeDocument/2006/relationships/image" Target="../media/image1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 Id="rId3"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Edgar Allan Poe:</a:t>
            </a:r>
            <a:br>
              <a:rPr lang="en-US" dirty="0" smtClean="0"/>
            </a:br>
            <a:r>
              <a:rPr lang="en-US" dirty="0" smtClean="0"/>
              <a:t>A Quick Timeline</a:t>
            </a:r>
            <a:endParaRPr lang="en-US" dirty="0"/>
          </a:p>
        </p:txBody>
      </p:sp>
      <p:sp>
        <p:nvSpPr>
          <p:cNvPr id="3" name="Subtitle 2"/>
          <p:cNvSpPr>
            <a:spLocks noGrp="1"/>
          </p:cNvSpPr>
          <p:nvPr>
            <p:ph type="subTitle" idx="1"/>
          </p:nvPr>
        </p:nvSpPr>
        <p:spPr/>
        <p:txBody>
          <a:bodyPr/>
          <a:lstStyle/>
          <a:p>
            <a:r>
              <a:rPr lang="en-US" dirty="0" smtClean="0"/>
              <a:t>Ms. </a:t>
            </a:r>
            <a:r>
              <a:rPr lang="en-US" dirty="0" err="1" smtClean="0"/>
              <a:t>Dymek</a:t>
            </a:r>
            <a:endParaRPr lang="en-US" dirty="0" smtClean="0"/>
          </a:p>
          <a:p>
            <a:r>
              <a:rPr lang="en-US" dirty="0" smtClean="0"/>
              <a:t>7</a:t>
            </a:r>
            <a:r>
              <a:rPr lang="en-US" baseline="30000" dirty="0" smtClean="0"/>
              <a:t>th</a:t>
            </a:r>
            <a:r>
              <a:rPr lang="en-US" dirty="0" smtClean="0"/>
              <a:t> Grade English</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Some Other Interesting Things…</a:t>
            </a:r>
            <a:endParaRPr lang="en-US" dirty="0"/>
          </a:p>
        </p:txBody>
      </p:sp>
      <p:sp>
        <p:nvSpPr>
          <p:cNvPr id="3" name="Content Placeholder 2"/>
          <p:cNvSpPr>
            <a:spLocks noGrp="1"/>
          </p:cNvSpPr>
          <p:nvPr>
            <p:ph idx="1"/>
          </p:nvPr>
        </p:nvSpPr>
        <p:spPr>
          <a:xfrm>
            <a:off x="203200" y="1417638"/>
            <a:ext cx="8940800" cy="5118629"/>
          </a:xfrm>
        </p:spPr>
        <p:txBody>
          <a:bodyPr>
            <a:normAutofit fontScale="85000" lnSpcReduction="20000"/>
          </a:bodyPr>
          <a:lstStyle/>
          <a:p>
            <a:r>
              <a:rPr lang="en-US" dirty="0" smtClean="0"/>
              <a:t>Poe was paid only $9 for “The Raven.”</a:t>
            </a:r>
          </a:p>
          <a:p>
            <a:r>
              <a:rPr lang="en-US" dirty="0" smtClean="0"/>
              <a:t>Poe was often seen with a cat perched on his shoulder, especially when he wrote. </a:t>
            </a:r>
          </a:p>
          <a:p>
            <a:r>
              <a:rPr lang="en-US" dirty="0" smtClean="0"/>
              <a:t>In 2009, a copy of </a:t>
            </a:r>
            <a:r>
              <a:rPr lang="en-US" i="1" dirty="0" smtClean="0"/>
              <a:t>Tamerlane and Other Poems </a:t>
            </a:r>
            <a:r>
              <a:rPr lang="en-US" dirty="0" smtClean="0"/>
              <a:t> was sold at auction for $662,500. </a:t>
            </a:r>
          </a:p>
          <a:p>
            <a:r>
              <a:rPr lang="en-US" dirty="0" smtClean="0"/>
              <a:t>He never signed anything Edgar Allan Poe, only E.A. Poe or Edgar A. Poe. </a:t>
            </a:r>
          </a:p>
          <a:p>
            <a:r>
              <a:rPr lang="en-US" dirty="0" smtClean="0"/>
              <a:t>He was one of the (if not the first) writer to try to make a living solely by writing. </a:t>
            </a:r>
          </a:p>
          <a:p>
            <a:r>
              <a:rPr lang="en-US" dirty="0" smtClean="0"/>
              <a:t>He was good friends with Charles Dickens.</a:t>
            </a:r>
          </a:p>
          <a:p>
            <a:r>
              <a:rPr lang="en-US" dirty="0" smtClean="0"/>
              <a:t>After writing a negative review of a rival named Rufus Wilmot Griswold, Griswold went around badmouthing Poe, exaggerating his alcoholism. He also published a false Poe biography.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accel="50000" decel="5000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accel="50000" decel="5000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accel="50000" decel="50000"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accel="50000" decel="50000"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accel="50000" decel="50000"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accel="50000" decel="50000"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Something Super Weird…</a:t>
            </a:r>
            <a:endParaRPr lang="en-US" dirty="0"/>
          </a:p>
        </p:txBody>
      </p:sp>
      <p:sp>
        <p:nvSpPr>
          <p:cNvPr id="3" name="Content Placeholder 2"/>
          <p:cNvSpPr>
            <a:spLocks noGrp="1"/>
          </p:cNvSpPr>
          <p:nvPr>
            <p:ph idx="1"/>
          </p:nvPr>
        </p:nvSpPr>
        <p:spPr>
          <a:xfrm>
            <a:off x="220133" y="1417638"/>
            <a:ext cx="8923867" cy="5237162"/>
          </a:xfrm>
        </p:spPr>
        <p:txBody>
          <a:bodyPr>
            <a:normAutofit fontScale="92500" lnSpcReduction="20000"/>
          </a:bodyPr>
          <a:lstStyle/>
          <a:p>
            <a:pPr algn="ctr">
              <a:buNone/>
            </a:pPr>
            <a:r>
              <a:rPr lang="en-US" dirty="0" smtClean="0"/>
              <a:t>Edgar’s one and only novel </a:t>
            </a:r>
            <a:r>
              <a:rPr lang="en-US" i="1" dirty="0" smtClean="0"/>
              <a:t>Narrative of Arthur Gordon Pym of Nantuck</a:t>
            </a:r>
            <a:r>
              <a:rPr lang="en-US" dirty="0" smtClean="0"/>
              <a:t>et was about a boat capsizing and the crew members drawing straws for who would be eaten; they drew straws and ate Richard Parker. The book bombed</a:t>
            </a:r>
            <a:r>
              <a:rPr lang="en-US" dirty="0" smtClean="0"/>
              <a:t>.</a:t>
            </a:r>
          </a:p>
          <a:p>
            <a:pPr algn="ctr">
              <a:buNone/>
            </a:pPr>
            <a:r>
              <a:rPr lang="en-US" dirty="0" smtClean="0"/>
              <a:t>Even </a:t>
            </a:r>
            <a:r>
              <a:rPr lang="en-US" dirty="0" smtClean="0"/>
              <a:t>though Poe said it was a true story, in his time most of the critics didn’t believe him. They were right to think so because at the time Poe’s book wasn’t true, but just 5 years later a similar wreck happened with the same lead character name Richard Parker, but no cannibalism</a:t>
            </a:r>
            <a:r>
              <a:rPr lang="en-US" dirty="0" smtClean="0"/>
              <a:t>.</a:t>
            </a:r>
          </a:p>
          <a:p>
            <a:pPr algn="ctr">
              <a:buNone/>
            </a:pPr>
            <a:r>
              <a:rPr lang="en-US" dirty="0" smtClean="0"/>
              <a:t> </a:t>
            </a:r>
            <a:r>
              <a:rPr lang="en-US" dirty="0" smtClean="0"/>
              <a:t>Then in 1884 there was another shipwreck where there was cannibalism, and the one who was eaten was indeed Richard Parker.</a:t>
            </a:r>
          </a:p>
          <a:p>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3"/>
          <p:cNvSpPr/>
          <p:nvPr/>
        </p:nvSpPr>
        <p:spPr>
          <a:xfrm>
            <a:off x="-548903" y="820946"/>
            <a:ext cx="5009580" cy="3416320"/>
          </a:xfrm>
          <a:prstGeom prst="rect">
            <a:avLst/>
          </a:prstGeom>
          <a:noFill/>
        </p:spPr>
        <p:txBody>
          <a:bodyPr wrap="square" lIns="91440" tIns="45720" rIns="91440" bIns="45720">
            <a:spAutoFit/>
          </a:bodyPr>
          <a:lstStyle/>
          <a:p>
            <a:pPr algn="ctr"/>
            <a:r>
              <a:rPr lang="en-US" sz="72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But How Did</a:t>
            </a:r>
          </a:p>
          <a:p>
            <a:pPr algn="ctr"/>
            <a:r>
              <a:rPr lang="en-US" sz="72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 He Die??</a:t>
            </a:r>
            <a:endParaRPr lang="en-US" sz="72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pic>
        <p:nvPicPr>
          <p:cNvPr id="5" name="Picture 4"/>
          <p:cNvPicPr>
            <a:picLocks noChangeAspect="1"/>
          </p:cNvPicPr>
          <p:nvPr/>
        </p:nvPicPr>
        <p:blipFill>
          <a:blip r:embed="rId2"/>
          <a:stretch>
            <a:fillRect/>
          </a:stretch>
        </p:blipFill>
        <p:spPr>
          <a:xfrm>
            <a:off x="4669151" y="1072786"/>
            <a:ext cx="3663845" cy="4534462"/>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647898"/>
            <a:ext cx="8980428" cy="6210102"/>
          </a:xfrm>
        </p:spPr>
        <p:txBody>
          <a:bodyPr>
            <a:normAutofit fontScale="92500" lnSpcReduction="10000"/>
          </a:bodyPr>
          <a:lstStyle/>
          <a:p>
            <a:pPr algn="ctr">
              <a:buNone/>
            </a:pPr>
            <a:r>
              <a:rPr lang="en-US" b="1" i="1" dirty="0" smtClean="0">
                <a:solidFill>
                  <a:srgbClr val="78D6EA"/>
                </a:solidFill>
                <a:effectLst>
                  <a:outerShdw blurRad="50800" dist="38100" dir="2700000">
                    <a:srgbClr val="000000">
                      <a:alpha val="43000"/>
                    </a:srgbClr>
                  </a:outerShdw>
                </a:effectLst>
              </a:rPr>
              <a:t>“On October 3, 1849, Poe was found on the streets of Baltimore delirious, "in great distress, and... in need of immediate assistance", according to the man who found him, Joseph W. Walker. He was taken to the Washington College Hospital, where he died on Sunday, October 7, 1849, at 5:00 in the morning.</a:t>
            </a:r>
            <a:r>
              <a:rPr lang="en-US" b="1" i="1" baseline="30000" dirty="0" smtClean="0">
                <a:solidFill>
                  <a:srgbClr val="78D6EA"/>
                </a:solidFill>
                <a:effectLst>
                  <a:outerShdw blurRad="50800" dist="38100" dir="2700000">
                    <a:srgbClr val="000000">
                      <a:alpha val="43000"/>
                    </a:srgbClr>
                  </a:outerShdw>
                </a:effectLst>
              </a:rPr>
              <a:t> </a:t>
            </a:r>
            <a:r>
              <a:rPr lang="en-US" b="1" i="1" dirty="0" smtClean="0">
                <a:solidFill>
                  <a:srgbClr val="78D6EA"/>
                </a:solidFill>
                <a:effectLst>
                  <a:outerShdw blurRad="50800" dist="38100" dir="2700000">
                    <a:srgbClr val="000000">
                      <a:alpha val="43000"/>
                    </a:srgbClr>
                  </a:outerShdw>
                </a:effectLst>
              </a:rPr>
              <a:t>Poe was never coherent long enough to explain how he came to be in his dire condition, and, oddly, was wearing clothes that were not his own. Poe is said to have repeatedly called out the name "Reynolds" on the night before his death, though it is unclear to whom he was referring. Some sources say Poe's final words were "Lord help my poor soul.” All medical records, including his death certificate, have been lost.”</a:t>
            </a:r>
            <a:endParaRPr lang="en-US" b="1" i="1" dirty="0">
              <a:solidFill>
                <a:srgbClr val="78D6EA"/>
              </a:solidFill>
              <a:effectLst>
                <a:outerShdw blurRad="50800" dist="38100" dir="2700000">
                  <a:srgbClr val="000000">
                    <a:alpha val="43000"/>
                  </a:srgbClr>
                </a:outerShdw>
              </a:effectLst>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Possible Theories</a:t>
            </a:r>
            <a:endParaRPr lang="en-US" dirty="0"/>
          </a:p>
        </p:txBody>
      </p:sp>
      <p:sp>
        <p:nvSpPr>
          <p:cNvPr id="3" name="Content Placeholder 2"/>
          <p:cNvSpPr>
            <a:spLocks noGrp="1"/>
          </p:cNvSpPr>
          <p:nvPr>
            <p:ph idx="1"/>
          </p:nvPr>
        </p:nvSpPr>
        <p:spPr>
          <a:xfrm>
            <a:off x="0" y="1600200"/>
            <a:ext cx="8952330" cy="4709160"/>
          </a:xfrm>
        </p:spPr>
        <p:txBody>
          <a:bodyPr>
            <a:normAutofit/>
          </a:bodyPr>
          <a:lstStyle/>
          <a:p>
            <a:pPr marL="1042416" lvl="1" indent="-457200">
              <a:buAutoNum type="arabicPeriod"/>
            </a:pPr>
            <a:r>
              <a:rPr lang="en-US" sz="5400" i="1" dirty="0" smtClean="0"/>
              <a:t>Alcoholism 	</a:t>
            </a:r>
          </a:p>
          <a:p>
            <a:pPr marL="1307592" lvl="2" indent="-457200"/>
            <a:r>
              <a:rPr lang="en-US" sz="3027" b="1" i="1" dirty="0" smtClean="0">
                <a:solidFill>
                  <a:srgbClr val="78D6EA"/>
                </a:solidFill>
                <a:effectLst>
                  <a:outerShdw blurRad="50800" dist="38100" dir="2700000">
                    <a:srgbClr val="000000">
                      <a:alpha val="43000"/>
                    </a:srgbClr>
                  </a:outerShdw>
                </a:effectLst>
              </a:rPr>
              <a:t>cirrhosis of the liver—healthy liver tissue is replaced by scar tissue</a:t>
            </a:r>
            <a:endParaRPr lang="en-US" sz="3027" b="1" i="1" dirty="0" smtClean="0">
              <a:solidFill>
                <a:srgbClr val="78D6EA"/>
              </a:solidFill>
              <a:effectLst>
                <a:outerShdw blurRad="50800" dist="38100" dir="2700000">
                  <a:srgbClr val="000000">
                    <a:alpha val="43000"/>
                  </a:srgbClr>
                </a:outerShdw>
              </a:effectLst>
            </a:endParaRPr>
          </a:p>
          <a:p>
            <a:pPr marL="1042416" lvl="1" indent="-457200">
              <a:buAutoNum type="arabicPeriod"/>
            </a:pPr>
            <a:endParaRPr lang="en-US" sz="5400" i="1" dirty="0"/>
          </a:p>
        </p:txBody>
      </p:sp>
      <p:pic>
        <p:nvPicPr>
          <p:cNvPr id="5" name="Picture 4"/>
          <p:cNvPicPr>
            <a:picLocks noChangeAspect="1"/>
          </p:cNvPicPr>
          <p:nvPr/>
        </p:nvPicPr>
        <p:blipFill>
          <a:blip r:embed="rId2"/>
          <a:stretch>
            <a:fillRect/>
          </a:stretch>
        </p:blipFill>
        <p:spPr>
          <a:xfrm>
            <a:off x="859365" y="3654897"/>
            <a:ext cx="7556501" cy="265446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accel="50000" decel="50000"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accel="50000" decel="5000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Theories</a:t>
            </a:r>
            <a:endParaRPr lang="en-US" dirty="0"/>
          </a:p>
        </p:txBody>
      </p:sp>
      <p:sp>
        <p:nvSpPr>
          <p:cNvPr id="3" name="Content Placeholder 2"/>
          <p:cNvSpPr>
            <a:spLocks noGrp="1"/>
          </p:cNvSpPr>
          <p:nvPr>
            <p:ph idx="1"/>
          </p:nvPr>
        </p:nvSpPr>
        <p:spPr/>
        <p:txBody>
          <a:bodyPr>
            <a:normAutofit lnSpcReduction="10000"/>
          </a:bodyPr>
          <a:lstStyle/>
          <a:p>
            <a:pPr marL="1042416" lvl="1" indent="-457200">
              <a:buNone/>
            </a:pPr>
            <a:r>
              <a:rPr lang="en-US" sz="5400" i="1" dirty="0" smtClean="0"/>
              <a:t>2. Murder</a:t>
            </a:r>
          </a:p>
          <a:p>
            <a:pPr marL="1042416" lvl="1" indent="-457200">
              <a:buNone/>
            </a:pPr>
            <a:r>
              <a:rPr lang="en-US" sz="5400" i="1" dirty="0" smtClean="0"/>
              <a:t>3. Tuberculosis</a:t>
            </a:r>
            <a:endParaRPr lang="en-US" sz="5400" i="1" dirty="0" smtClean="0"/>
          </a:p>
          <a:p>
            <a:pPr marL="1307592" lvl="2" indent="-457200"/>
            <a:r>
              <a:rPr lang="en-US" sz="3429" i="1" dirty="0" smtClean="0">
                <a:solidFill>
                  <a:srgbClr val="78D6EA"/>
                </a:solidFill>
                <a:effectLst>
                  <a:outerShdw blurRad="50800" dist="38100" dir="2700000">
                    <a:srgbClr val="000000">
                      <a:alpha val="43000"/>
                    </a:srgbClr>
                  </a:outerShdw>
                </a:effectLst>
              </a:rPr>
              <a:t>Bacterial infection that affects the lungs (breathing difficulty, chest pain, coughing blood)</a:t>
            </a:r>
            <a:endParaRPr lang="en-US" sz="3429" i="1" dirty="0" smtClean="0">
              <a:solidFill>
                <a:srgbClr val="78D6EA"/>
              </a:solidFill>
              <a:effectLst>
                <a:outerShdw blurRad="50800" dist="38100" dir="2700000">
                  <a:srgbClr val="000000">
                    <a:alpha val="43000"/>
                  </a:srgbClr>
                </a:outerShdw>
              </a:effectLst>
            </a:endParaRPr>
          </a:p>
          <a:p>
            <a:pPr marL="1042416" lvl="1" indent="-457200">
              <a:buNone/>
            </a:pPr>
            <a:r>
              <a:rPr lang="en-US" sz="5400" i="1" dirty="0" smtClean="0"/>
              <a:t>4. Brain </a:t>
            </a:r>
            <a:r>
              <a:rPr lang="en-US" sz="5400" i="1" dirty="0" smtClean="0"/>
              <a:t>Tumor</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accel="50000" decel="5000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accel="50000" decel="5000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accel="50000" decel="5000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035286" y="0"/>
            <a:ext cx="6711714" cy="895525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728537" y="421445"/>
            <a:ext cx="8229600" cy="1143000"/>
          </a:xfrm>
        </p:spPr>
        <p:txBody>
          <a:bodyPr/>
          <a:lstStyle/>
          <a:p>
            <a:r>
              <a:rPr lang="en-US" dirty="0" smtClean="0"/>
              <a:t>Poe Toaster</a:t>
            </a:r>
            <a:endParaRPr lang="en-US" dirty="0"/>
          </a:p>
        </p:txBody>
      </p:sp>
      <p:sp>
        <p:nvSpPr>
          <p:cNvPr id="3" name="Content Placeholder 2"/>
          <p:cNvSpPr>
            <a:spLocks noGrp="1"/>
          </p:cNvSpPr>
          <p:nvPr>
            <p:ph idx="1"/>
          </p:nvPr>
        </p:nvSpPr>
        <p:spPr>
          <a:xfrm>
            <a:off x="309769" y="1564445"/>
            <a:ext cx="8648368" cy="4709160"/>
          </a:xfrm>
        </p:spPr>
        <p:txBody>
          <a:bodyPr>
            <a:noAutofit/>
          </a:bodyPr>
          <a:lstStyle/>
          <a:p>
            <a:pPr algn="ctr">
              <a:buNone/>
            </a:pPr>
            <a:r>
              <a:rPr lang="en-US" sz="2300" dirty="0" smtClean="0"/>
              <a:t>The </a:t>
            </a:r>
            <a:r>
              <a:rPr lang="en-US" sz="2300" b="1" dirty="0" smtClean="0"/>
              <a:t>Poe Toaster</a:t>
            </a:r>
            <a:r>
              <a:rPr lang="en-US" sz="2300" dirty="0" smtClean="0"/>
              <a:t> is an unofficial nickname given to a mysterious person (or more probably two persons in succession, possibly father and son) who, from approximately 1949 until 2009, paid an annual tribute to American author Edgar Allan Poe by visiting the stone marking his original grave in Baltimore in the early hours of January 19, Poe's birthday. The shadowy figure, dressed in black with a wide-brimmed hat and white scarf, would leave three roses and a partially-filled bottle of French cognac, then disappear into the night. Onlookers gathered annually in hopes of glimpsing the elusive Toaster, who did not seek publicity, and was rarely seen or photographed.</a:t>
            </a:r>
            <a:endParaRPr lang="en-US" sz="23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1417638"/>
            <a:ext cx="9101968" cy="3929016"/>
          </a:xfrm>
          <a:prstGeom prst="rect">
            <a:avLst/>
          </a:prstGeom>
        </p:spPr>
      </p:pic>
      <p:sp>
        <p:nvSpPr>
          <p:cNvPr id="5" name="Sun 4"/>
          <p:cNvSpPr/>
          <p:nvPr/>
        </p:nvSpPr>
        <p:spPr>
          <a:xfrm>
            <a:off x="4119933" y="3732983"/>
            <a:ext cx="309769" cy="340770"/>
          </a:xfrm>
          <a:prstGeom prst="su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Sun 5"/>
          <p:cNvSpPr/>
          <p:nvPr/>
        </p:nvSpPr>
        <p:spPr>
          <a:xfrm>
            <a:off x="679024" y="3110898"/>
            <a:ext cx="309769" cy="340770"/>
          </a:xfrm>
          <a:prstGeom prst="su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340746" y="219631"/>
            <a:ext cx="8487677" cy="923330"/>
          </a:xfrm>
          <a:prstGeom prst="rect">
            <a:avLst/>
          </a:prstGeom>
        </p:spPr>
        <p:txBody>
          <a:bodyPr wrap="square">
            <a:spAutoFit/>
          </a:bodyPr>
          <a:lstStyle/>
          <a:p>
            <a:pPr lvl="0" algn="ctr"/>
            <a:r>
              <a:rPr lang="en-US" sz="5400" b="1" dirty="0" smtClean="0">
                <a:ln w="31550" cmpd="sng">
                  <a:gradFill>
                    <a:gsLst>
                      <a:gs pos="25000">
                        <a:srgbClr val="2DA2BF">
                          <a:shade val="25000"/>
                          <a:satMod val="190000"/>
                        </a:srgbClr>
                      </a:gs>
                      <a:gs pos="80000">
                        <a:srgbClr val="2DA2BF">
                          <a:tint val="75000"/>
                          <a:satMod val="190000"/>
                        </a:srgbClr>
                      </a:gs>
                    </a:gsLst>
                    <a:lin ang="5400000"/>
                  </a:gradFill>
                  <a:prstDash val="solid"/>
                </a:ln>
                <a:solidFill>
                  <a:srgbClr val="FFFFFF"/>
                </a:solidFill>
                <a:effectLst>
                  <a:outerShdw blurRad="41275" dist="12700" dir="12000000" algn="tl" rotWithShape="0">
                    <a:srgbClr val="000000">
                      <a:alpha val="40000"/>
                    </a:srgbClr>
                  </a:outerShdw>
                </a:effectLst>
              </a:rPr>
              <a:t>Where Is It In Baltimore?</a:t>
            </a:r>
            <a:endParaRPr lang="en-US" sz="5400" b="1" dirty="0">
              <a:ln w="31550" cmpd="sng">
                <a:gradFill>
                  <a:gsLst>
                    <a:gs pos="25000">
                      <a:srgbClr val="2DA2BF">
                        <a:shade val="25000"/>
                        <a:satMod val="190000"/>
                      </a:srgbClr>
                    </a:gs>
                    <a:gs pos="80000">
                      <a:srgbClr val="2DA2BF">
                        <a:tint val="75000"/>
                        <a:satMod val="190000"/>
                      </a:srgbClr>
                    </a:gs>
                  </a:gsLst>
                  <a:lin ang="5400000"/>
                </a:gradFill>
                <a:prstDash val="solid"/>
              </a:ln>
              <a:solidFill>
                <a:srgbClr val="FFFFFF"/>
              </a:solidFill>
              <a:effectLst>
                <a:outerShdw blurRad="41275" dist="12700" dir="12000000" algn="tl" rotWithShape="0">
                  <a:srgbClr val="000000">
                    <a:alpha val="40000"/>
                  </a:srgbClr>
                </a:outerShdw>
              </a:effectLst>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Poe’s Grave</a:t>
            </a:r>
            <a:endParaRPr lang="en-US" dirty="0"/>
          </a:p>
        </p:txBody>
      </p:sp>
      <p:pic>
        <p:nvPicPr>
          <p:cNvPr id="6" name="Picture 5"/>
          <p:cNvPicPr>
            <a:picLocks noChangeAspect="1"/>
          </p:cNvPicPr>
          <p:nvPr/>
        </p:nvPicPr>
        <p:blipFill>
          <a:blip r:embed="rId2"/>
          <a:stretch>
            <a:fillRect/>
          </a:stretch>
        </p:blipFill>
        <p:spPr>
          <a:xfrm>
            <a:off x="1237957" y="1327660"/>
            <a:ext cx="6449562" cy="4840965"/>
          </a:xfrm>
          <a:prstGeom prst="rect">
            <a:avLst/>
          </a:prstGeom>
        </p:spPr>
      </p:pic>
      <p:pic>
        <p:nvPicPr>
          <p:cNvPr id="7" name="Picture 6"/>
          <p:cNvPicPr>
            <a:picLocks noChangeAspect="1"/>
          </p:cNvPicPr>
          <p:nvPr/>
        </p:nvPicPr>
        <p:blipFill>
          <a:blip r:embed="rId3"/>
          <a:stretch>
            <a:fillRect/>
          </a:stretch>
        </p:blipFill>
        <p:spPr>
          <a:xfrm>
            <a:off x="2267409" y="0"/>
            <a:ext cx="4712705" cy="706905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accel="50000" decel="5000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46138"/>
            <a:ext cx="7467600" cy="1143000"/>
          </a:xfrm>
        </p:spPr>
        <p:txBody>
          <a:bodyPr>
            <a:normAutofit fontScale="90000"/>
          </a:bodyPr>
          <a:lstStyle/>
          <a:p>
            <a:r>
              <a:rPr lang="en-US" dirty="0" smtClean="0"/>
              <a:t>WHAT DO WE </a:t>
            </a:r>
            <a:br>
              <a:rPr lang="en-US" dirty="0" smtClean="0"/>
            </a:br>
            <a:r>
              <a:rPr lang="en-US" dirty="0" smtClean="0"/>
              <a:t>ALREADY </a:t>
            </a:r>
            <a:br>
              <a:rPr lang="en-US" dirty="0" smtClean="0"/>
            </a:br>
            <a:r>
              <a:rPr lang="en-US" dirty="0" smtClean="0"/>
              <a:t>KNOW </a:t>
            </a:r>
            <a:br>
              <a:rPr lang="en-US" dirty="0" smtClean="0"/>
            </a:br>
            <a:r>
              <a:rPr lang="en-US" dirty="0" smtClean="0"/>
              <a:t>ABOUT…</a:t>
            </a:r>
            <a:endParaRPr lang="en-US" dirty="0"/>
          </a:p>
        </p:txBody>
      </p:sp>
      <p:pic>
        <p:nvPicPr>
          <p:cNvPr id="4" name="Picture 3"/>
          <p:cNvPicPr>
            <a:picLocks noChangeAspect="1"/>
          </p:cNvPicPr>
          <p:nvPr/>
        </p:nvPicPr>
        <p:blipFill>
          <a:blip r:embed="rId2"/>
          <a:stretch>
            <a:fillRect/>
          </a:stretch>
        </p:blipFill>
        <p:spPr>
          <a:xfrm>
            <a:off x="2864086" y="-724067"/>
            <a:ext cx="6711714" cy="895525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Recapping Poe’s Childhood</a:t>
            </a:r>
            <a:endParaRPr lang="en-US" dirty="0"/>
          </a:p>
        </p:txBody>
      </p:sp>
      <p:sp>
        <p:nvSpPr>
          <p:cNvPr id="3" name="Content Placeholder 2"/>
          <p:cNvSpPr>
            <a:spLocks noGrp="1"/>
          </p:cNvSpPr>
          <p:nvPr>
            <p:ph idx="1"/>
          </p:nvPr>
        </p:nvSpPr>
        <p:spPr>
          <a:xfrm>
            <a:off x="232328" y="1417639"/>
            <a:ext cx="7024558" cy="5087974"/>
          </a:xfrm>
        </p:spPr>
        <p:txBody>
          <a:bodyPr>
            <a:normAutofit fontScale="85000" lnSpcReduction="10000"/>
          </a:bodyPr>
          <a:lstStyle/>
          <a:p>
            <a:r>
              <a:rPr lang="en-US" dirty="0" smtClean="0"/>
              <a:t>Born on January 19, 1809 to actors David and Eliza Poe</a:t>
            </a:r>
          </a:p>
          <a:p>
            <a:r>
              <a:rPr lang="en-US" dirty="0" smtClean="0"/>
              <a:t>Poe’s mother died in 1811 during childbirth</a:t>
            </a:r>
            <a:endParaRPr lang="en-US" dirty="0" smtClean="0"/>
          </a:p>
          <a:p>
            <a:pPr lvl="1"/>
            <a:r>
              <a:rPr lang="en-US" dirty="0" smtClean="0">
                <a:solidFill>
                  <a:srgbClr val="78D6EA"/>
                </a:solidFill>
                <a:effectLst>
                  <a:outerShdw blurRad="50800" dist="38100" dir="2700000">
                    <a:srgbClr val="000000">
                      <a:alpha val="43000"/>
                    </a:srgbClr>
                  </a:outerShdw>
                </a:effectLst>
              </a:rPr>
              <a:t>Alcoholic f</a:t>
            </a:r>
            <a:r>
              <a:rPr lang="en-US" dirty="0" smtClean="0">
                <a:solidFill>
                  <a:srgbClr val="78D6EA"/>
                </a:solidFill>
                <a:effectLst>
                  <a:outerShdw blurRad="50800" dist="38100" dir="2700000">
                    <a:srgbClr val="000000">
                      <a:alpha val="43000"/>
                    </a:srgbClr>
                  </a:outerShdw>
                </a:effectLst>
              </a:rPr>
              <a:t>ather </a:t>
            </a:r>
            <a:r>
              <a:rPr lang="en-US" dirty="0" smtClean="0">
                <a:solidFill>
                  <a:srgbClr val="78D6EA"/>
                </a:solidFill>
                <a:effectLst>
                  <a:outerShdw blurRad="50800" dist="38100" dir="2700000">
                    <a:srgbClr val="000000">
                      <a:alpha val="43000"/>
                    </a:srgbClr>
                  </a:outerShdw>
                </a:effectLst>
              </a:rPr>
              <a:t>had already orphaned Edgar and siblings prior to death of Eliza</a:t>
            </a:r>
          </a:p>
          <a:p>
            <a:r>
              <a:rPr lang="en-US" dirty="0" smtClean="0"/>
              <a:t>Edgar is taken in by the </a:t>
            </a:r>
            <a:r>
              <a:rPr lang="en-US" dirty="0" err="1" smtClean="0"/>
              <a:t>Allans</a:t>
            </a:r>
            <a:r>
              <a:rPr lang="en-US" dirty="0" smtClean="0"/>
              <a:t>—John and Frances</a:t>
            </a:r>
            <a:endParaRPr lang="en-US" dirty="0" smtClean="0"/>
          </a:p>
          <a:p>
            <a:pPr lvl="1"/>
            <a:r>
              <a:rPr lang="en-US" dirty="0" smtClean="0">
                <a:solidFill>
                  <a:srgbClr val="78D6EA"/>
                </a:solidFill>
                <a:effectLst>
                  <a:outerShdw blurRad="50800" dist="38100" dir="2700000">
                    <a:srgbClr val="000000">
                      <a:alpha val="43000"/>
                    </a:srgbClr>
                  </a:outerShdw>
                </a:effectLst>
              </a:rPr>
              <a:t>He was never formally adopted by them</a:t>
            </a:r>
          </a:p>
          <a:p>
            <a:pPr lvl="1"/>
            <a:r>
              <a:rPr lang="en-US" dirty="0" smtClean="0">
                <a:solidFill>
                  <a:srgbClr val="78D6EA"/>
                </a:solidFill>
                <a:effectLst>
                  <a:outerShdw blurRad="50800" dist="38100" dir="2700000">
                    <a:srgbClr val="000000">
                      <a:alpha val="43000"/>
                    </a:srgbClr>
                  </a:outerShdw>
                </a:effectLst>
              </a:rPr>
              <a:t>S</a:t>
            </a:r>
            <a:r>
              <a:rPr lang="en-US" dirty="0" smtClean="0">
                <a:solidFill>
                  <a:srgbClr val="78D6EA"/>
                </a:solidFill>
                <a:effectLst>
                  <a:outerShdw blurRad="50800" dist="38100" dir="2700000">
                    <a:srgbClr val="000000">
                      <a:alpha val="43000"/>
                    </a:srgbClr>
                  </a:outerShdw>
                </a:effectLst>
              </a:rPr>
              <a:t>pent </a:t>
            </a:r>
            <a:r>
              <a:rPr lang="en-US" dirty="0" smtClean="0">
                <a:solidFill>
                  <a:srgbClr val="78D6EA"/>
                </a:solidFill>
                <a:effectLst>
                  <a:outerShdw blurRad="50800" dist="38100" dir="2700000">
                    <a:srgbClr val="000000">
                      <a:alpha val="43000"/>
                    </a:srgbClr>
                  </a:outerShdw>
                </a:effectLst>
              </a:rPr>
              <a:t>several years attending school in London with the </a:t>
            </a:r>
            <a:r>
              <a:rPr lang="en-US" dirty="0" err="1" smtClean="0">
                <a:solidFill>
                  <a:srgbClr val="78D6EA"/>
                </a:solidFill>
                <a:effectLst>
                  <a:outerShdw blurRad="50800" dist="38100" dir="2700000">
                    <a:srgbClr val="000000">
                      <a:alpha val="43000"/>
                    </a:srgbClr>
                  </a:outerShdw>
                </a:effectLst>
              </a:rPr>
              <a:t>Allans</a:t>
            </a:r>
            <a:r>
              <a:rPr lang="en-US" dirty="0" smtClean="0">
                <a:solidFill>
                  <a:srgbClr val="78D6EA"/>
                </a:solidFill>
                <a:effectLst>
                  <a:outerShdw blurRad="50800" dist="38100" dir="2700000">
                    <a:srgbClr val="000000">
                      <a:alpha val="43000"/>
                    </a:srgbClr>
                  </a:outerShdw>
                </a:effectLst>
              </a:rPr>
              <a:t> because they had money</a:t>
            </a:r>
          </a:p>
          <a:p>
            <a:r>
              <a:rPr lang="en-US" dirty="0" smtClean="0"/>
              <a:t>Attended school in Richmond, VA (1821-1825)</a:t>
            </a:r>
          </a:p>
          <a:p>
            <a:pPr lvl="1"/>
            <a:r>
              <a:rPr lang="en-US" dirty="0" smtClean="0">
                <a:solidFill>
                  <a:srgbClr val="78D6EA"/>
                </a:solidFill>
                <a:effectLst>
                  <a:outerShdw blurRad="50800" dist="38100" dir="2700000">
                    <a:srgbClr val="000000">
                      <a:alpha val="43000"/>
                    </a:srgbClr>
                  </a:outerShdw>
                </a:effectLst>
              </a:rPr>
              <a:t>Enjoyed Latin, poetry, acting, and swimming</a:t>
            </a:r>
          </a:p>
          <a:p>
            <a:pPr>
              <a:buNone/>
            </a:pPr>
            <a:endParaRPr lang="en-US" dirty="0" smtClean="0"/>
          </a:p>
        </p:txBody>
      </p:sp>
      <p:pic>
        <p:nvPicPr>
          <p:cNvPr id="4" name="Picture 3"/>
          <p:cNvPicPr>
            <a:picLocks noChangeAspect="1"/>
          </p:cNvPicPr>
          <p:nvPr/>
        </p:nvPicPr>
        <p:blipFill>
          <a:blip r:embed="rId2"/>
          <a:stretch>
            <a:fillRect/>
          </a:stretch>
        </p:blipFill>
        <p:spPr>
          <a:xfrm>
            <a:off x="7235282" y="1417639"/>
            <a:ext cx="1707317" cy="2329777"/>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 a young adult…	</a:t>
            </a:r>
            <a:endParaRPr lang="en-US" dirty="0"/>
          </a:p>
        </p:txBody>
      </p:sp>
      <p:sp>
        <p:nvSpPr>
          <p:cNvPr id="3" name="Content Placeholder 2"/>
          <p:cNvSpPr>
            <a:spLocks noGrp="1"/>
          </p:cNvSpPr>
          <p:nvPr>
            <p:ph idx="1"/>
          </p:nvPr>
        </p:nvSpPr>
        <p:spPr>
          <a:xfrm>
            <a:off x="-101598" y="1417638"/>
            <a:ext cx="8229600" cy="5060308"/>
          </a:xfrm>
        </p:spPr>
        <p:txBody>
          <a:bodyPr>
            <a:normAutofit fontScale="85000" lnSpcReduction="20000"/>
          </a:bodyPr>
          <a:lstStyle/>
          <a:p>
            <a:pPr algn="ctr">
              <a:buNone/>
            </a:pPr>
            <a:r>
              <a:rPr lang="en-US" b="1" dirty="0" smtClean="0">
                <a:solidFill>
                  <a:schemeClr val="tx2">
                    <a:lumMod val="75000"/>
                  </a:schemeClr>
                </a:solidFill>
                <a:effectLst>
                  <a:outerShdw blurRad="50800" dist="38100" dir="2700000">
                    <a:srgbClr val="000000">
                      <a:alpha val="43000"/>
                    </a:srgbClr>
                  </a:outerShdw>
                </a:effectLst>
              </a:rPr>
              <a:t>Poe was QUITE the rebel!</a:t>
            </a:r>
          </a:p>
          <a:p>
            <a:r>
              <a:rPr lang="en-US" dirty="0" smtClean="0"/>
              <a:t>Childhood sweetheart was Sarah Elmira </a:t>
            </a:r>
            <a:r>
              <a:rPr lang="en-US" dirty="0" err="1" smtClean="0"/>
              <a:t>Royster</a:t>
            </a:r>
            <a:endParaRPr lang="en-US" dirty="0" smtClean="0"/>
          </a:p>
          <a:p>
            <a:pPr lvl="1"/>
            <a:r>
              <a:rPr lang="en-US" dirty="0" smtClean="0">
                <a:solidFill>
                  <a:srgbClr val="78D6EA"/>
                </a:solidFill>
                <a:effectLst>
                  <a:outerShdw blurRad="50800" dist="38100" dir="2700000">
                    <a:srgbClr val="000000">
                      <a:alpha val="43000"/>
                    </a:srgbClr>
                  </a:outerShdw>
                </a:effectLst>
              </a:rPr>
              <a:t>They ended up losing touch after he attended UVA and married someone else. </a:t>
            </a:r>
            <a:r>
              <a:rPr lang="en-US" dirty="0" err="1" smtClean="0">
                <a:solidFill>
                  <a:srgbClr val="78D6EA"/>
                </a:solidFill>
                <a:effectLst>
                  <a:outerShdw blurRad="50800" dist="38100" dir="2700000">
                    <a:srgbClr val="000000">
                      <a:alpha val="43000"/>
                    </a:srgbClr>
                  </a:outerShdw>
                </a:effectLst>
              </a:rPr>
              <a:t>Royster’s</a:t>
            </a:r>
            <a:r>
              <a:rPr lang="en-US" dirty="0" smtClean="0">
                <a:solidFill>
                  <a:srgbClr val="78D6EA"/>
                </a:solidFill>
                <a:effectLst>
                  <a:outerShdw blurRad="50800" dist="38100" dir="2700000">
                    <a:srgbClr val="000000">
                      <a:alpha val="43000"/>
                    </a:srgbClr>
                  </a:outerShdw>
                </a:effectLst>
              </a:rPr>
              <a:t> father </a:t>
            </a:r>
            <a:r>
              <a:rPr lang="en-US" b="1" dirty="0" smtClean="0">
                <a:solidFill>
                  <a:srgbClr val="78D6EA"/>
                </a:solidFill>
                <a:effectLst>
                  <a:outerShdw blurRad="50800" dist="38100" dir="2700000">
                    <a:srgbClr val="000000">
                      <a:alpha val="43000"/>
                    </a:srgbClr>
                  </a:outerShdw>
                </a:effectLst>
              </a:rPr>
              <a:t>STRONGLY </a:t>
            </a:r>
            <a:r>
              <a:rPr lang="en-US" dirty="0" smtClean="0">
                <a:solidFill>
                  <a:srgbClr val="78D6EA"/>
                </a:solidFill>
                <a:effectLst>
                  <a:outerShdw blurRad="50800" dist="38100" dir="2700000">
                    <a:srgbClr val="000000">
                      <a:alpha val="43000"/>
                    </a:srgbClr>
                  </a:outerShdw>
                </a:effectLst>
              </a:rPr>
              <a:t>disapproved of Poe</a:t>
            </a:r>
          </a:p>
          <a:p>
            <a:r>
              <a:rPr lang="en-US" dirty="0" smtClean="0"/>
              <a:t>1826--Became a student at University of VA</a:t>
            </a:r>
          </a:p>
          <a:p>
            <a:pPr lvl="1"/>
            <a:r>
              <a:rPr lang="en-US" dirty="0" smtClean="0">
                <a:solidFill>
                  <a:srgbClr val="78D6EA"/>
                </a:solidFill>
                <a:effectLst>
                  <a:outerShdw blurRad="50800" dist="38100" dir="2700000">
                    <a:srgbClr val="000000">
                      <a:alpha val="43000"/>
                    </a:srgbClr>
                  </a:outerShdw>
                </a:effectLst>
              </a:rPr>
              <a:t>UVA had strict rules about drinking, gambling, smoking</a:t>
            </a:r>
          </a:p>
          <a:p>
            <a:pPr lvl="1"/>
            <a:r>
              <a:rPr lang="en-US" dirty="0" smtClean="0">
                <a:solidFill>
                  <a:srgbClr val="78D6EA"/>
                </a:solidFill>
                <a:effectLst>
                  <a:outerShdw blurRad="50800" dist="38100" dir="2700000">
                    <a:srgbClr val="000000">
                      <a:alpha val="43000"/>
                    </a:srgbClr>
                  </a:outerShdw>
                </a:effectLst>
              </a:rPr>
              <a:t>Incurred gambling debts</a:t>
            </a:r>
          </a:p>
          <a:p>
            <a:pPr lvl="1"/>
            <a:r>
              <a:rPr lang="en-US" dirty="0" smtClean="0">
                <a:solidFill>
                  <a:srgbClr val="78D6EA"/>
                </a:solidFill>
                <a:effectLst>
                  <a:outerShdw blurRad="50800" dist="38100" dir="2700000">
                    <a:srgbClr val="000000">
                      <a:alpha val="43000"/>
                    </a:srgbClr>
                  </a:outerShdw>
                </a:effectLst>
              </a:rPr>
              <a:t>Had to leave in 1827 after one semester after a quarrel with John Allan and Poe could no longer pay tuition</a:t>
            </a:r>
          </a:p>
          <a:p>
            <a:r>
              <a:rPr lang="en-US" dirty="0" smtClean="0"/>
              <a:t>1827—Published “Tamerlane and Other Poems”</a:t>
            </a:r>
          </a:p>
          <a:p>
            <a:pPr lvl="1"/>
            <a:r>
              <a:rPr lang="en-US" dirty="0" smtClean="0">
                <a:solidFill>
                  <a:srgbClr val="78D6EA"/>
                </a:solidFill>
                <a:effectLst>
                  <a:outerShdw blurRad="50800" dist="38100" dir="2700000">
                    <a:srgbClr val="000000">
                      <a:alpha val="43000"/>
                    </a:srgbClr>
                  </a:outerShdw>
                </a:effectLst>
              </a:rPr>
              <a:t>He was 18 when this was published!</a:t>
            </a:r>
          </a:p>
          <a:p>
            <a:pPr lvl="1"/>
            <a:r>
              <a:rPr lang="en-US" dirty="0" smtClean="0">
                <a:solidFill>
                  <a:srgbClr val="78D6EA"/>
                </a:solidFill>
                <a:effectLst>
                  <a:outerShdw blurRad="50800" dist="38100" dir="2700000">
                    <a:srgbClr val="000000">
                      <a:alpha val="43000"/>
                    </a:srgbClr>
                  </a:outerShdw>
                </a:effectLst>
              </a:rPr>
              <a:t>Enlists in Army at West Point Military Academy</a:t>
            </a:r>
          </a:p>
          <a:p>
            <a:pPr lvl="1"/>
            <a:r>
              <a:rPr lang="en-US" dirty="0" smtClean="0">
                <a:solidFill>
                  <a:srgbClr val="78D6EA"/>
                </a:solidFill>
                <a:effectLst>
                  <a:outerShdw blurRad="50800" dist="38100" dir="2700000">
                    <a:srgbClr val="000000">
                      <a:alpha val="43000"/>
                    </a:srgbClr>
                  </a:outerShdw>
                </a:effectLst>
              </a:rPr>
              <a:t>1831--</a:t>
            </a:r>
            <a:r>
              <a:rPr lang="en-US" b="1" dirty="0" smtClean="0">
                <a:solidFill>
                  <a:srgbClr val="78D6EA"/>
                </a:solidFill>
                <a:effectLst>
                  <a:outerShdw blurRad="50800" dist="38100" dir="2700000">
                    <a:srgbClr val="000000">
                      <a:alpha val="43000"/>
                    </a:srgbClr>
                  </a:outerShdw>
                </a:effectLst>
              </a:rPr>
              <a:t>Expelled </a:t>
            </a:r>
            <a:r>
              <a:rPr lang="en-US" dirty="0" smtClean="0">
                <a:solidFill>
                  <a:srgbClr val="78D6EA"/>
                </a:solidFill>
                <a:effectLst>
                  <a:outerShdw blurRad="50800" dist="38100" dir="2700000">
                    <a:srgbClr val="000000">
                      <a:alpha val="43000"/>
                    </a:srgbClr>
                  </a:outerShdw>
                </a:effectLst>
              </a:rPr>
              <a:t>after rumors of insubordination</a:t>
            </a:r>
          </a:p>
          <a:p>
            <a:pPr lvl="1"/>
            <a:endParaRPr lang="en-US" dirty="0" smtClean="0"/>
          </a:p>
          <a:p>
            <a:pPr>
              <a:buNone/>
            </a:pPr>
            <a:endParaRPr lang="en-US" dirty="0" smtClean="0"/>
          </a:p>
          <a:p>
            <a:pPr>
              <a:buNone/>
            </a:pPr>
            <a:endParaRPr lang="en-US" dirty="0" smtClean="0"/>
          </a:p>
          <a:p>
            <a:endParaRPr lang="en-US" dirty="0"/>
          </a:p>
        </p:txBody>
      </p:sp>
      <p:sp>
        <p:nvSpPr>
          <p:cNvPr id="4" name="TextBox 3"/>
          <p:cNvSpPr txBox="1"/>
          <p:nvPr/>
        </p:nvSpPr>
        <p:spPr>
          <a:xfrm>
            <a:off x="6570134" y="5159086"/>
            <a:ext cx="2573866" cy="143885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1750" dirty="0" smtClean="0"/>
              <a:t>Since he was estranged from his family, he enlisted as Edgar J. Perry. He said he was 22, but he was only 18.  </a:t>
            </a:r>
            <a:endParaRPr lang="en-US" sz="175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 his life takes a turn…</a:t>
            </a:r>
            <a:endParaRPr lang="en-US" dirty="0"/>
          </a:p>
        </p:txBody>
      </p:sp>
      <p:sp>
        <p:nvSpPr>
          <p:cNvPr id="3" name="Content Placeholder 2"/>
          <p:cNvSpPr>
            <a:spLocks noGrp="1"/>
          </p:cNvSpPr>
          <p:nvPr>
            <p:ph idx="1"/>
          </p:nvPr>
        </p:nvSpPr>
        <p:spPr>
          <a:xfrm>
            <a:off x="2241858" y="1205090"/>
            <a:ext cx="6444942" cy="5104270"/>
          </a:xfrm>
        </p:spPr>
        <p:txBody>
          <a:bodyPr>
            <a:normAutofit fontScale="92500" lnSpcReduction="10000"/>
          </a:bodyPr>
          <a:lstStyle/>
          <a:p>
            <a:r>
              <a:rPr lang="en-US" dirty="0" smtClean="0"/>
              <a:t>Poe lives in Baltimore with aunt, Maria </a:t>
            </a:r>
            <a:r>
              <a:rPr lang="en-US" dirty="0" err="1" smtClean="0"/>
              <a:t>Clemm</a:t>
            </a:r>
            <a:r>
              <a:rPr lang="en-US" dirty="0" smtClean="0"/>
              <a:t>, and her daughter Virginia</a:t>
            </a:r>
          </a:p>
          <a:p>
            <a:r>
              <a:rPr lang="en-US" dirty="0" smtClean="0"/>
              <a:t>Publishes </a:t>
            </a:r>
            <a:r>
              <a:rPr lang="en-US" i="1" dirty="0" smtClean="0"/>
              <a:t>Poems: Second Edition</a:t>
            </a:r>
            <a:r>
              <a:rPr lang="en-US" dirty="0" smtClean="0"/>
              <a:t> containing “To Helen”</a:t>
            </a:r>
          </a:p>
          <a:p>
            <a:r>
              <a:rPr lang="en-US" dirty="0" smtClean="0"/>
              <a:t>1834—John Allan dies in March</a:t>
            </a:r>
          </a:p>
          <a:p>
            <a:r>
              <a:rPr lang="en-US" dirty="0" smtClean="0"/>
              <a:t>1835—Poe begins courting Virginia and returns to Richmond</a:t>
            </a:r>
          </a:p>
          <a:p>
            <a:pPr lvl="1"/>
            <a:r>
              <a:rPr lang="en-US" dirty="0" smtClean="0">
                <a:solidFill>
                  <a:srgbClr val="78D6EA"/>
                </a:solidFill>
                <a:effectLst>
                  <a:outerShdw blurRad="50800" dist="38100" dir="2700000">
                    <a:srgbClr val="000000">
                      <a:alpha val="43000"/>
                    </a:srgbClr>
                  </a:outerShdw>
                </a:effectLst>
              </a:rPr>
              <a:t>Joins </a:t>
            </a:r>
            <a:r>
              <a:rPr lang="en-US" i="1" dirty="0" smtClean="0">
                <a:solidFill>
                  <a:srgbClr val="78D6EA"/>
                </a:solidFill>
                <a:effectLst>
                  <a:outerShdw blurRad="50800" dist="38100" dir="2700000">
                    <a:srgbClr val="000000">
                      <a:alpha val="43000"/>
                    </a:srgbClr>
                  </a:outerShdw>
                </a:effectLst>
              </a:rPr>
              <a:t>The Messenger</a:t>
            </a:r>
            <a:r>
              <a:rPr lang="en-US" dirty="0" smtClean="0">
                <a:solidFill>
                  <a:srgbClr val="78D6EA"/>
                </a:solidFill>
                <a:effectLst>
                  <a:outerShdw blurRad="50800" dist="38100" dir="2700000">
                    <a:srgbClr val="000000">
                      <a:alpha val="43000"/>
                    </a:srgbClr>
                  </a:outerShdw>
                </a:effectLst>
              </a:rPr>
              <a:t> and increases their circulation</a:t>
            </a:r>
          </a:p>
          <a:p>
            <a:r>
              <a:rPr lang="en-US" dirty="0" smtClean="0"/>
              <a:t>1836—Marries Virginia in May</a:t>
            </a:r>
          </a:p>
          <a:p>
            <a:pPr lvl="1"/>
            <a:r>
              <a:rPr lang="en-US" dirty="0" smtClean="0">
                <a:solidFill>
                  <a:srgbClr val="78D6EA"/>
                </a:solidFill>
                <a:effectLst>
                  <a:outerShdw blurRad="50800" dist="38100" dir="2700000">
                    <a:srgbClr val="000000">
                      <a:alpha val="43000"/>
                    </a:srgbClr>
                  </a:outerShdw>
                </a:effectLst>
              </a:rPr>
              <a:t>He is 27. She is 13.</a:t>
            </a:r>
          </a:p>
          <a:p>
            <a:endParaRPr lang="en-US" dirty="0"/>
          </a:p>
        </p:txBody>
      </p:sp>
      <p:pic>
        <p:nvPicPr>
          <p:cNvPr id="5" name="Picture 4"/>
          <p:cNvPicPr>
            <a:picLocks noChangeAspect="1"/>
          </p:cNvPicPr>
          <p:nvPr/>
        </p:nvPicPr>
        <p:blipFill>
          <a:blip r:embed="rId2"/>
          <a:stretch>
            <a:fillRect/>
          </a:stretch>
        </p:blipFill>
        <p:spPr>
          <a:xfrm>
            <a:off x="0" y="1205090"/>
            <a:ext cx="2261842" cy="3061139"/>
          </a:xfrm>
          <a:prstGeom prst="rect">
            <a:avLst/>
          </a:prstGeom>
        </p:spPr>
      </p:pic>
      <p:pic>
        <p:nvPicPr>
          <p:cNvPr id="4" name="Picture 3"/>
          <p:cNvPicPr>
            <a:picLocks noChangeAspect="1"/>
          </p:cNvPicPr>
          <p:nvPr/>
        </p:nvPicPr>
        <p:blipFill>
          <a:blip r:embed="rId3"/>
          <a:stretch>
            <a:fillRect/>
          </a:stretch>
        </p:blipFill>
        <p:spPr>
          <a:xfrm>
            <a:off x="303750" y="3737858"/>
            <a:ext cx="2132464" cy="2571501"/>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22895" y="2012905"/>
            <a:ext cx="8939390" cy="3232194"/>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Screen shot 2015-10-19 at 3.03.31 PM.png"/>
          <p:cNvPicPr>
            <a:picLocks noChangeAspect="1"/>
          </p:cNvPicPr>
          <p:nvPr/>
        </p:nvPicPr>
        <p:blipFill>
          <a:blip r:embed="rId2"/>
          <a:stretch>
            <a:fillRect/>
          </a:stretch>
        </p:blipFill>
        <p:spPr>
          <a:xfrm>
            <a:off x="0" y="1808018"/>
            <a:ext cx="9144000" cy="3241964"/>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And Another Turn…</a:t>
            </a:r>
            <a:endParaRPr lang="en-US" dirty="0"/>
          </a:p>
        </p:txBody>
      </p:sp>
      <p:sp>
        <p:nvSpPr>
          <p:cNvPr id="3" name="Content Placeholder 2"/>
          <p:cNvSpPr>
            <a:spLocks noGrp="1"/>
          </p:cNvSpPr>
          <p:nvPr>
            <p:ph idx="1"/>
          </p:nvPr>
        </p:nvSpPr>
        <p:spPr>
          <a:xfrm>
            <a:off x="0" y="1600200"/>
            <a:ext cx="6842207" cy="5257800"/>
          </a:xfrm>
        </p:spPr>
        <p:txBody>
          <a:bodyPr>
            <a:normAutofit fontScale="92500" lnSpcReduction="10000"/>
          </a:bodyPr>
          <a:lstStyle/>
          <a:p>
            <a:r>
              <a:rPr lang="en-US" dirty="0" smtClean="0"/>
              <a:t>1837- Resigns from </a:t>
            </a:r>
            <a:r>
              <a:rPr lang="en-US" i="1" dirty="0" smtClean="0"/>
              <a:t>The Messenger</a:t>
            </a:r>
            <a:endParaRPr lang="en-US" dirty="0" smtClean="0"/>
          </a:p>
          <a:p>
            <a:r>
              <a:rPr lang="en-US" dirty="0" smtClean="0"/>
              <a:t>Moved to New York in January</a:t>
            </a:r>
          </a:p>
          <a:p>
            <a:r>
              <a:rPr lang="en-US" dirty="0" smtClean="0"/>
              <a:t>1839—Becomes an editor of Burton’s Magazine</a:t>
            </a:r>
          </a:p>
          <a:p>
            <a:pPr lvl="1"/>
            <a:r>
              <a:rPr lang="en-US" dirty="0" smtClean="0">
                <a:solidFill>
                  <a:srgbClr val="78D6EA"/>
                </a:solidFill>
                <a:effectLst>
                  <a:outerShdw blurRad="50800" dist="38100" dir="2700000">
                    <a:srgbClr val="000000">
                      <a:alpha val="43000"/>
                    </a:srgbClr>
                  </a:outerShdw>
                </a:effectLst>
              </a:rPr>
              <a:t>Publishes a scientific textbook</a:t>
            </a:r>
          </a:p>
          <a:p>
            <a:r>
              <a:rPr lang="en-US" dirty="0" smtClean="0"/>
              <a:t>1840—Publishes </a:t>
            </a:r>
            <a:r>
              <a:rPr lang="en-US" i="1" dirty="0" smtClean="0"/>
              <a:t>Tales of the Grotesque and Arabesque	</a:t>
            </a:r>
          </a:p>
          <a:p>
            <a:pPr lvl="1"/>
            <a:r>
              <a:rPr lang="en-US" dirty="0" smtClean="0">
                <a:solidFill>
                  <a:srgbClr val="78D6EA"/>
                </a:solidFill>
                <a:effectLst>
                  <a:outerShdw blurRad="50800" dist="38100" dir="2700000">
                    <a:srgbClr val="000000">
                      <a:alpha val="43000"/>
                    </a:srgbClr>
                  </a:outerShdw>
                </a:effectLst>
              </a:rPr>
              <a:t>Includes “The Fall of the House of Usher”</a:t>
            </a:r>
          </a:p>
          <a:p>
            <a:pPr lvl="1"/>
            <a:r>
              <a:rPr lang="en-US" dirty="0" smtClean="0">
                <a:solidFill>
                  <a:srgbClr val="78D6EA"/>
                </a:solidFill>
                <a:effectLst>
                  <a:outerShdw blurRad="50800" dist="38100" dir="2700000">
                    <a:srgbClr val="000000">
                      <a:alpha val="43000"/>
                    </a:srgbClr>
                  </a:outerShdw>
                </a:effectLst>
              </a:rPr>
              <a:t>Loses job at Burton’s after fight with boss</a:t>
            </a:r>
            <a:endParaRPr lang="en-US" i="1" dirty="0" smtClean="0">
              <a:solidFill>
                <a:srgbClr val="78D6EA"/>
              </a:solidFill>
              <a:effectLst>
                <a:outerShdw blurRad="50800" dist="38100" dir="2700000">
                  <a:srgbClr val="000000">
                    <a:alpha val="43000"/>
                  </a:srgbClr>
                </a:outerShdw>
              </a:effectLst>
            </a:endParaRPr>
          </a:p>
          <a:p>
            <a:r>
              <a:rPr lang="en-US" dirty="0" smtClean="0"/>
              <a:t>1841-1843: Publishes 7 short stories</a:t>
            </a:r>
          </a:p>
          <a:p>
            <a:pPr lvl="1"/>
            <a:r>
              <a:rPr lang="en-US" dirty="0" smtClean="0">
                <a:solidFill>
                  <a:srgbClr val="78D6EA"/>
                </a:solidFill>
                <a:effectLst>
                  <a:outerShdw blurRad="50800" dist="38100" dir="2700000">
                    <a:srgbClr val="000000">
                      <a:alpha val="43000"/>
                    </a:srgbClr>
                  </a:outerShdw>
                </a:effectLst>
              </a:rPr>
              <a:t>”Murder in the Rue Morgue” considered the first modern detective story</a:t>
            </a:r>
          </a:p>
          <a:p>
            <a:endParaRPr lang="en-US" dirty="0" smtClean="0"/>
          </a:p>
          <a:p>
            <a:pPr lvl="1"/>
            <a:endParaRPr lang="en-US" dirty="0" smtClean="0"/>
          </a:p>
          <a:p>
            <a:pPr lvl="1"/>
            <a:endParaRPr lang="en-US" dirty="0" smtClean="0"/>
          </a:p>
          <a:p>
            <a:pPr lvl="1"/>
            <a:endParaRPr lang="en-US" dirty="0" smtClean="0"/>
          </a:p>
        </p:txBody>
      </p:sp>
      <p:pic>
        <p:nvPicPr>
          <p:cNvPr id="4" name="Picture 3"/>
          <p:cNvPicPr>
            <a:picLocks noChangeAspect="1"/>
          </p:cNvPicPr>
          <p:nvPr/>
        </p:nvPicPr>
        <p:blipFill>
          <a:blip r:embed="rId2"/>
          <a:stretch>
            <a:fillRect/>
          </a:stretch>
        </p:blipFill>
        <p:spPr>
          <a:xfrm>
            <a:off x="6647791" y="3750071"/>
            <a:ext cx="2324100" cy="2857500"/>
          </a:xfrm>
          <a:prstGeom prst="rect">
            <a:avLst/>
          </a:prstGeom>
        </p:spPr>
      </p:pic>
      <p:pic>
        <p:nvPicPr>
          <p:cNvPr id="5" name="Picture 4"/>
          <p:cNvPicPr>
            <a:picLocks noChangeAspect="1"/>
          </p:cNvPicPr>
          <p:nvPr/>
        </p:nvPicPr>
        <p:blipFill>
          <a:blip r:embed="rId3"/>
          <a:stretch>
            <a:fillRect/>
          </a:stretch>
        </p:blipFill>
        <p:spPr>
          <a:xfrm>
            <a:off x="7159162" y="1213903"/>
            <a:ext cx="1527638" cy="2354757"/>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Later in life…</a:t>
            </a:r>
            <a:endParaRPr lang="en-US" dirty="0"/>
          </a:p>
        </p:txBody>
      </p:sp>
      <p:sp>
        <p:nvSpPr>
          <p:cNvPr id="3" name="Content Placeholder 2"/>
          <p:cNvSpPr>
            <a:spLocks noGrp="1"/>
          </p:cNvSpPr>
          <p:nvPr>
            <p:ph idx="1"/>
          </p:nvPr>
        </p:nvSpPr>
        <p:spPr>
          <a:xfrm>
            <a:off x="185864" y="1192133"/>
            <a:ext cx="6371251" cy="5442342"/>
          </a:xfrm>
        </p:spPr>
        <p:txBody>
          <a:bodyPr>
            <a:normAutofit fontScale="77500" lnSpcReduction="20000"/>
          </a:bodyPr>
          <a:lstStyle/>
          <a:p>
            <a:r>
              <a:rPr lang="en-US" dirty="0" smtClean="0"/>
              <a:t>1845—Publishes “The Raven”</a:t>
            </a:r>
          </a:p>
          <a:p>
            <a:pPr lvl="1"/>
            <a:r>
              <a:rPr lang="en-US" dirty="0" smtClean="0"/>
              <a:t>Considered the most popular American poem </a:t>
            </a:r>
          </a:p>
          <a:p>
            <a:r>
              <a:rPr lang="en-US" dirty="0" smtClean="0"/>
              <a:t>1847—Virginia </a:t>
            </a:r>
            <a:r>
              <a:rPr lang="en-US" dirty="0" err="1" smtClean="0"/>
              <a:t>Clemm</a:t>
            </a:r>
            <a:r>
              <a:rPr lang="en-US" dirty="0" smtClean="0"/>
              <a:t> dies after long illness</a:t>
            </a:r>
          </a:p>
          <a:p>
            <a:pPr lvl="1"/>
            <a:r>
              <a:rPr lang="en-US" dirty="0" smtClean="0">
                <a:solidFill>
                  <a:srgbClr val="78D6EA"/>
                </a:solidFill>
                <a:effectLst>
                  <a:outerShdw blurRad="50800" dist="38100" dir="2700000">
                    <a:srgbClr val="000000">
                      <a:alpha val="43000"/>
                    </a:srgbClr>
                  </a:outerShdw>
                </a:effectLst>
              </a:rPr>
              <a:t>Poe falls ill with tuberculosis (50% of people with it die) and begins to drink heavily</a:t>
            </a:r>
          </a:p>
          <a:p>
            <a:pPr lvl="1"/>
            <a:r>
              <a:rPr lang="en-US" dirty="0" smtClean="0">
                <a:solidFill>
                  <a:srgbClr val="78D6EA"/>
                </a:solidFill>
                <a:effectLst>
                  <a:outerShdw blurRad="50800" dist="38100" dir="2700000">
                    <a:srgbClr val="000000">
                      <a:alpha val="43000"/>
                    </a:srgbClr>
                  </a:outerShdw>
                </a:effectLst>
              </a:rPr>
              <a:t>Tries to court Sarah Helen Whitman, but engagement failed due to his drinking and erratic behavior</a:t>
            </a:r>
          </a:p>
          <a:p>
            <a:r>
              <a:rPr lang="en-US" dirty="0" smtClean="0"/>
              <a:t>1848—Continues publishing and speaking</a:t>
            </a:r>
          </a:p>
          <a:p>
            <a:pPr lvl="1"/>
            <a:r>
              <a:rPr lang="en-US" dirty="0" smtClean="0">
                <a:solidFill>
                  <a:srgbClr val="78D6EA"/>
                </a:solidFill>
                <a:effectLst>
                  <a:outerShdw blurRad="50800" dist="38100" dir="2700000">
                    <a:srgbClr val="000000">
                      <a:alpha val="43000"/>
                    </a:srgbClr>
                  </a:outerShdw>
                </a:effectLst>
              </a:rPr>
              <a:t>Drinking increased</a:t>
            </a:r>
          </a:p>
          <a:p>
            <a:r>
              <a:rPr lang="en-US" dirty="0" smtClean="0"/>
              <a:t>1849—Becomes engaged to widowed Sarah </a:t>
            </a:r>
            <a:r>
              <a:rPr lang="en-US" dirty="0" err="1" smtClean="0"/>
              <a:t>Royster</a:t>
            </a:r>
            <a:endParaRPr lang="en-US" dirty="0" smtClean="0"/>
          </a:p>
          <a:p>
            <a:r>
              <a:rPr lang="en-US" dirty="0" smtClean="0"/>
              <a:t>Dies on October 7, 1849—death not publically announced</a:t>
            </a:r>
          </a:p>
          <a:p>
            <a:pPr lvl="1"/>
            <a:r>
              <a:rPr lang="en-US" b="1" dirty="0" smtClean="0">
                <a:solidFill>
                  <a:srgbClr val="78D6EA"/>
                </a:solidFill>
                <a:effectLst>
                  <a:outerShdw blurRad="50800" dist="38100" dir="2700000">
                    <a:srgbClr val="000000">
                      <a:alpha val="43000"/>
                    </a:srgbClr>
                  </a:outerShdw>
                </a:effectLst>
              </a:rPr>
              <a:t>only 10 people attend his funeral</a:t>
            </a:r>
          </a:p>
        </p:txBody>
      </p:sp>
      <p:pic>
        <p:nvPicPr>
          <p:cNvPr id="4" name="Picture 3"/>
          <p:cNvPicPr>
            <a:picLocks noChangeAspect="1"/>
          </p:cNvPicPr>
          <p:nvPr/>
        </p:nvPicPr>
        <p:blipFill>
          <a:blip r:embed="rId2"/>
          <a:stretch>
            <a:fillRect/>
          </a:stretch>
        </p:blipFill>
        <p:spPr>
          <a:xfrm>
            <a:off x="6544732" y="3065775"/>
            <a:ext cx="2209800" cy="3568700"/>
          </a:xfrm>
          <a:prstGeom prst="rect">
            <a:avLst/>
          </a:prstGeom>
        </p:spPr>
      </p:pic>
      <p:sp>
        <p:nvSpPr>
          <p:cNvPr id="5" name="TextBox 4"/>
          <p:cNvSpPr txBox="1"/>
          <p:nvPr/>
        </p:nvSpPr>
        <p:spPr>
          <a:xfrm>
            <a:off x="6557115" y="846667"/>
            <a:ext cx="2209800" cy="203132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dirty="0" smtClean="0"/>
              <a:t>After Virginia’s death, Poe attempted suicide by taking opiates. He posed for this picture four days later. </a:t>
            </a: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chnic">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ゴシック"/>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Technic.thmx</Template>
  <TotalTime>3744</TotalTime>
  <Words>1125</Words>
  <Application>Microsoft Macintosh PowerPoint</Application>
  <PresentationFormat>On-screen Show (4:3)</PresentationFormat>
  <Paragraphs>87</Paragraphs>
  <Slides>19</Slides>
  <Notes>0</Notes>
  <HiddenSlides>0</HiddenSlides>
  <MMClips>0</MMClips>
  <ScaleCrop>false</ScaleCrop>
  <HeadingPairs>
    <vt:vector size="4" baseType="variant">
      <vt:variant>
        <vt:lpstr>Design Template</vt:lpstr>
      </vt:variant>
      <vt:variant>
        <vt:i4>1</vt:i4>
      </vt:variant>
      <vt:variant>
        <vt:lpstr>Slide Titles</vt:lpstr>
      </vt:variant>
      <vt:variant>
        <vt:i4>19</vt:i4>
      </vt:variant>
    </vt:vector>
  </HeadingPairs>
  <TitlesOfParts>
    <vt:vector size="20" baseType="lpstr">
      <vt:lpstr>Technic</vt:lpstr>
      <vt:lpstr>Edgar Allan Poe: A Quick Timeline</vt:lpstr>
      <vt:lpstr>WHAT DO WE  ALREADY  KNOW  ABOUT…</vt:lpstr>
      <vt:lpstr>Recapping Poe’s Childhood</vt:lpstr>
      <vt:lpstr>As a young adult… </vt:lpstr>
      <vt:lpstr>So his life takes a turn…</vt:lpstr>
      <vt:lpstr>Slide 6</vt:lpstr>
      <vt:lpstr>Slide 7</vt:lpstr>
      <vt:lpstr>And Another Turn…</vt:lpstr>
      <vt:lpstr>Later in life…</vt:lpstr>
      <vt:lpstr>Some Other Interesting Things…</vt:lpstr>
      <vt:lpstr>Something Super Weird…</vt:lpstr>
      <vt:lpstr>Slide 12</vt:lpstr>
      <vt:lpstr>Slide 13</vt:lpstr>
      <vt:lpstr>Possible Theories</vt:lpstr>
      <vt:lpstr>Other Theories</vt:lpstr>
      <vt:lpstr>Slide 16</vt:lpstr>
      <vt:lpstr>Poe Toaster</vt:lpstr>
      <vt:lpstr>Slide 18</vt:lpstr>
      <vt:lpstr>Poe’s Grave</vt:lpstr>
    </vt:vector>
  </TitlesOfParts>
  <Company>HCPSS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Edgar Allan Poe: A Quick Timeline</dc:title>
  <dc:creator>Howard County Administrator</dc:creator>
  <cp:lastModifiedBy>Howard County Administrator</cp:lastModifiedBy>
  <cp:revision>22</cp:revision>
  <dcterms:created xsi:type="dcterms:W3CDTF">2015-10-20T11:44:16Z</dcterms:created>
  <dcterms:modified xsi:type="dcterms:W3CDTF">2015-10-21T17:04:30Z</dcterms:modified>
</cp:coreProperties>
</file>